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9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5143500" type="screen16x9"/>
  <p:notesSz cx="6858000" cy="9144000"/>
  <p:embeddedFontLst>
    <p:embeddedFont>
      <p:font typeface="Open Sans" panose="020B0606030504020204" pitchFamily="34" charset="0"/>
      <p:regular r:id="rId28"/>
      <p:bold r:id="rId29"/>
      <p:italic r:id="rId30"/>
      <p:boldItalic r:id="rId31"/>
    </p:embeddedFont>
    <p:embeddedFont>
      <p:font typeface="Work Sans" pitchFamily="2" charset="77"/>
      <p:regular r:id="rId32"/>
      <p:bold r:id="rId33"/>
      <p:italic r:id="rId34"/>
      <p:boldItalic r:id="rId3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4CC7536-AE79-4854-9573-1AAC5A2BB3DD}">
  <a:tblStyle styleId="{44CC7536-AE79-4854-9573-1AAC5A2BB3D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4"/>
  </p:normalViewPr>
  <p:slideViewPr>
    <p:cSldViewPr snapToGrid="0">
      <p:cViewPr varScale="1">
        <p:scale>
          <a:sx n="141" d="100"/>
          <a:sy n="141" d="100"/>
        </p:scale>
        <p:origin x="800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6.fntdata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5.fntdata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1.fntdata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font" Target="fonts/font3.fntdata"/><Relationship Id="rId35" Type="http://schemas.openxmlformats.org/officeDocument/2006/relationships/font" Target="fonts/font8.fntdata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ribbr.de/aufbau-und-gliederung/abbildungs-und-tabellenverzeichnis-in-deiner-abschlussarbeit/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ribbr.de/aufbau-und-gliederung/das-abkuerzungsverzeichnis-einer-abschlussarbeit/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ribbr.de/aufbau-und-gliederung/einleitung-bachelorarbeit/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ribbr.de/anfang-abschlussarbeit/methodik-bachelorarbeit/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ribbr.de/aufbau-und-gliederung/forschungsergebnisse-bachelorarbeit/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ribbr.de/aufbau-und-gliederung/diskussion-bachelorarbeit/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ribbr.de/aufbau-und-gliederung/literaturverzeichnis-bachelorarbeit/" TargetMode="External"/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ribbr.de/category/masterarbeit/" TargetMode="External"/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ribbr.de/aufbau-und-gliederung/deckblatt-bachelorarbeit/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ribbr.de/aufbau-und-gliederung/zusammenfassung-abstract-einer-abschlussarbeit/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ribbr.de/aufbau-und-gliederung/vorwort-bei-abschlussarbeiten/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ribbr.de/aufbau-und-gliederung/inhaltsverzeichnis-deiner-abschlussarbeit/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www.scribbr.de/lektorat-korrekturlesen/#roter-faden" TargetMode="External"/><Relationship Id="rId4" Type="http://schemas.openxmlformats.org/officeDocument/2006/relationships/hyperlink" Target="https://www.scribbr.de/category/aufbau-und-gliederung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6e89af7d62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6e89af7d62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857f8fb87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857f8fb87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D405F"/>
                </a:solidFill>
                <a:highlight>
                  <a:srgbClr val="FFFFFF"/>
                </a:highlight>
              </a:rPr>
              <a:t>Diese Verzeichnisse enthalten alle </a:t>
            </a:r>
            <a:r>
              <a:rPr lang="en-GB">
                <a:solidFill>
                  <a:srgbClr val="1F80E8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Abbildungen bzw. Tabellen</a:t>
            </a:r>
            <a:r>
              <a:rPr lang="en-GB">
                <a:solidFill>
                  <a:srgbClr val="0D405F"/>
                </a:solidFill>
                <a:highlight>
                  <a:srgbClr val="FFFFFF"/>
                </a:highlight>
              </a:rPr>
              <a:t>, die du in deiner Arbeit verwendest. Wie auch das Inhaltsverzeichnis kannst du diese Verzeichnisse ganz einfach in Word erstellen.</a:t>
            </a:r>
            <a:endParaRPr>
              <a:solidFill>
                <a:srgbClr val="0D405F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857f8fb87f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857f8fb87f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D405F"/>
                </a:solidFill>
                <a:highlight>
                  <a:srgbClr val="FFFFFF"/>
                </a:highlight>
              </a:rPr>
              <a:t>Im </a:t>
            </a:r>
            <a:r>
              <a:rPr lang="en-GB">
                <a:solidFill>
                  <a:srgbClr val="1F80E8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Abkürzungsverzeichnis</a:t>
            </a:r>
            <a:r>
              <a:rPr lang="en-GB">
                <a:solidFill>
                  <a:srgbClr val="0D405F"/>
                </a:solidFill>
                <a:highlight>
                  <a:srgbClr val="FFFFFF"/>
                </a:highlight>
              </a:rPr>
              <a:t> führst du alle Abkürzungen von wichtigen Begriffen auf, die du in deiner Arbeit verwendest.</a:t>
            </a:r>
            <a:endParaRPr>
              <a:solidFill>
                <a:srgbClr val="0D405F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D405F"/>
                </a:solidFill>
              </a:rPr>
              <a:t>Das Abkürzungsverzeichnis wird in alphabetischer Reihenfolge erstellt.</a:t>
            </a:r>
            <a:endParaRPr>
              <a:solidFill>
                <a:srgbClr val="0D405F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851ca83c59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851ca83c59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851ca83c59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851ca83c59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D405F"/>
                </a:solidFill>
                <a:highlight>
                  <a:srgbClr val="FFFFFF"/>
                </a:highlight>
              </a:rPr>
              <a:t>Fokussiere dich bei deiner </a:t>
            </a:r>
            <a:r>
              <a:rPr lang="en-GB">
                <a:solidFill>
                  <a:srgbClr val="1F80E8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Einleitung deiner Bachelorarbeit</a:t>
            </a:r>
            <a:r>
              <a:rPr lang="en-GB">
                <a:solidFill>
                  <a:srgbClr val="0D405F"/>
                </a:solidFill>
                <a:highlight>
                  <a:srgbClr val="FFFFFF"/>
                </a:highlight>
              </a:rPr>
              <a:t> besonders auf die folgenden Punkte. </a:t>
            </a:r>
            <a:endParaRPr>
              <a:solidFill>
                <a:srgbClr val="0D405F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D405F"/>
                </a:solidFill>
              </a:rPr>
              <a:t>Das Thema vorzustellen - Was charakterisiert das Thema?</a:t>
            </a:r>
            <a:endParaRPr>
              <a:solidFill>
                <a:srgbClr val="0D405F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D405F"/>
                </a:solidFill>
              </a:rPr>
              <a:t>Das Ziel vorzustellen - Was willst du mit der Bachelorarbeit erreichen?</a:t>
            </a:r>
            <a:endParaRPr>
              <a:solidFill>
                <a:srgbClr val="0D405F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D405F"/>
                </a:solidFill>
              </a:rPr>
              <a:t>Die Lesenden neugierig zu machen - Was motiviert den Leser weiterzulesen?</a:t>
            </a:r>
            <a:endParaRPr>
              <a:solidFill>
                <a:srgbClr val="0D405F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D405F"/>
                </a:solidFill>
              </a:rPr>
              <a:t>Die Relevanz deiner Fragestellung zu beschreiben - Was ist die wissenschaftliche Relevanz dieser Bachelorarbeit?</a:t>
            </a:r>
            <a:endParaRPr>
              <a:solidFill>
                <a:srgbClr val="0D405F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857f8fb87f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857f8fb87f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>
                <a:solidFill>
                  <a:srgbClr val="0D405F"/>
                </a:solidFill>
                <a:highlight>
                  <a:srgbClr val="FFFFFF"/>
                </a:highlight>
              </a:rPr>
              <a:t>Im</a:t>
            </a:r>
            <a:r>
              <a:rPr lang="en-GB" dirty="0">
                <a:solidFill>
                  <a:srgbClr val="0D405F"/>
                </a:solidFill>
                <a:highlight>
                  <a:srgbClr val="FFFFFF"/>
                </a:highlight>
              </a:rPr>
              <a:t> </a:t>
            </a:r>
            <a:r>
              <a:rPr lang="en-GB" dirty="0" err="1">
                <a:solidFill>
                  <a:srgbClr val="0D405F"/>
                </a:solidFill>
                <a:highlight>
                  <a:srgbClr val="FFFFFF"/>
                </a:highlight>
              </a:rPr>
              <a:t>theoretischen</a:t>
            </a:r>
            <a:r>
              <a:rPr lang="en-GB" dirty="0">
                <a:solidFill>
                  <a:srgbClr val="0D405F"/>
                </a:solidFill>
                <a:highlight>
                  <a:srgbClr val="FFFFFF"/>
                </a:highlight>
              </a:rPr>
              <a:t> Teil, </a:t>
            </a:r>
            <a:r>
              <a:rPr lang="en-GB" dirty="0" err="1">
                <a:solidFill>
                  <a:srgbClr val="0D405F"/>
                </a:solidFill>
                <a:highlight>
                  <a:srgbClr val="FFFFFF"/>
                </a:highlight>
              </a:rPr>
              <a:t>bzw</a:t>
            </a:r>
            <a:r>
              <a:rPr lang="en-GB" dirty="0">
                <a:solidFill>
                  <a:srgbClr val="0D405F"/>
                </a:solidFill>
                <a:highlight>
                  <a:srgbClr val="FFFFFF"/>
                </a:highlight>
              </a:rPr>
              <a:t>. der </a:t>
            </a:r>
            <a:r>
              <a:rPr lang="en-GB" dirty="0" err="1">
                <a:solidFill>
                  <a:srgbClr val="0D405F"/>
                </a:solidFill>
                <a:highlight>
                  <a:srgbClr val="FFFFFF"/>
                </a:highlight>
              </a:rPr>
              <a:t>Literaturübersicht</a:t>
            </a:r>
            <a:r>
              <a:rPr lang="en-GB" dirty="0">
                <a:solidFill>
                  <a:srgbClr val="0D405F"/>
                </a:solidFill>
                <a:highlight>
                  <a:srgbClr val="FFFFFF"/>
                </a:highlight>
              </a:rPr>
              <a:t> </a:t>
            </a:r>
            <a:r>
              <a:rPr lang="en-GB" dirty="0" err="1">
                <a:solidFill>
                  <a:srgbClr val="0D405F"/>
                </a:solidFill>
                <a:highlight>
                  <a:srgbClr val="FFFFFF"/>
                </a:highlight>
              </a:rPr>
              <a:t>stellst</a:t>
            </a:r>
            <a:r>
              <a:rPr lang="en-GB" dirty="0">
                <a:solidFill>
                  <a:srgbClr val="0D405F"/>
                </a:solidFill>
                <a:highlight>
                  <a:srgbClr val="FFFFFF"/>
                </a:highlight>
              </a:rPr>
              <a:t> du </a:t>
            </a:r>
            <a:r>
              <a:rPr lang="en-GB" dirty="0" err="1">
                <a:solidFill>
                  <a:srgbClr val="0D405F"/>
                </a:solidFill>
                <a:highlight>
                  <a:srgbClr val="FFFFFF"/>
                </a:highlight>
              </a:rPr>
              <a:t>wesentliche</a:t>
            </a:r>
            <a:r>
              <a:rPr lang="en-GB" dirty="0">
                <a:solidFill>
                  <a:srgbClr val="0D405F"/>
                </a:solidFill>
                <a:highlight>
                  <a:srgbClr val="FFFFFF"/>
                </a:highlight>
              </a:rPr>
              <a:t> </a:t>
            </a:r>
            <a:r>
              <a:rPr lang="en-GB" dirty="0" err="1">
                <a:solidFill>
                  <a:srgbClr val="0D405F"/>
                </a:solidFill>
                <a:highlight>
                  <a:srgbClr val="FFFFFF"/>
                </a:highlight>
              </a:rPr>
              <a:t>Literatur</a:t>
            </a:r>
            <a:r>
              <a:rPr lang="en-GB" dirty="0">
                <a:solidFill>
                  <a:srgbClr val="0D405F"/>
                </a:solidFill>
                <a:highlight>
                  <a:srgbClr val="FFFFFF"/>
                </a:highlight>
              </a:rPr>
              <a:t> und </a:t>
            </a:r>
            <a:r>
              <a:rPr lang="en-GB" dirty="0" err="1">
                <a:solidFill>
                  <a:srgbClr val="0D405F"/>
                </a:solidFill>
                <a:highlight>
                  <a:srgbClr val="FFFFFF"/>
                </a:highlight>
              </a:rPr>
              <a:t>Theorien</a:t>
            </a:r>
            <a:r>
              <a:rPr lang="en-GB" dirty="0">
                <a:solidFill>
                  <a:srgbClr val="0D405F"/>
                </a:solidFill>
                <a:highlight>
                  <a:srgbClr val="FFFFFF"/>
                </a:highlight>
              </a:rPr>
              <a:t> </a:t>
            </a:r>
            <a:r>
              <a:rPr lang="en-GB" dirty="0" err="1">
                <a:solidFill>
                  <a:srgbClr val="0D405F"/>
                </a:solidFill>
                <a:highlight>
                  <a:srgbClr val="FFFFFF"/>
                </a:highlight>
              </a:rPr>
              <a:t>zu</a:t>
            </a:r>
            <a:r>
              <a:rPr lang="en-GB" dirty="0">
                <a:solidFill>
                  <a:srgbClr val="0D405F"/>
                </a:solidFill>
                <a:highlight>
                  <a:srgbClr val="FFFFFF"/>
                </a:highlight>
              </a:rPr>
              <a:t> </a:t>
            </a:r>
            <a:r>
              <a:rPr lang="en-GB" dirty="0" err="1">
                <a:solidFill>
                  <a:srgbClr val="0D405F"/>
                </a:solidFill>
                <a:highlight>
                  <a:srgbClr val="FFFFFF"/>
                </a:highlight>
              </a:rPr>
              <a:t>deinem</a:t>
            </a:r>
            <a:r>
              <a:rPr lang="en-GB" dirty="0">
                <a:solidFill>
                  <a:srgbClr val="0D405F"/>
                </a:solidFill>
                <a:highlight>
                  <a:srgbClr val="FFFFFF"/>
                </a:highlight>
              </a:rPr>
              <a:t> Thema </a:t>
            </a:r>
            <a:r>
              <a:rPr lang="en-GB" dirty="0" err="1">
                <a:solidFill>
                  <a:srgbClr val="0D405F"/>
                </a:solidFill>
                <a:highlight>
                  <a:srgbClr val="FFFFFF"/>
                </a:highlight>
              </a:rPr>
              <a:t>vor</a:t>
            </a:r>
            <a:r>
              <a:rPr lang="en-GB" dirty="0">
                <a:solidFill>
                  <a:srgbClr val="0D405F"/>
                </a:solidFill>
                <a:highlight>
                  <a:srgbClr val="FFFFFF"/>
                </a:highlight>
              </a:rPr>
              <a:t> und </a:t>
            </a:r>
            <a:r>
              <a:rPr lang="en-GB" dirty="0" err="1">
                <a:solidFill>
                  <a:srgbClr val="0D405F"/>
                </a:solidFill>
                <a:highlight>
                  <a:srgbClr val="FFFFFF"/>
                </a:highlight>
              </a:rPr>
              <a:t>erklärst</a:t>
            </a:r>
            <a:r>
              <a:rPr lang="en-GB" dirty="0">
                <a:solidFill>
                  <a:srgbClr val="0D405F"/>
                </a:solidFill>
                <a:highlight>
                  <a:srgbClr val="FFFFFF"/>
                </a:highlight>
              </a:rPr>
              <a:t> </a:t>
            </a:r>
            <a:r>
              <a:rPr lang="en-GB" dirty="0" err="1">
                <a:solidFill>
                  <a:srgbClr val="0D405F"/>
                </a:solidFill>
                <a:highlight>
                  <a:srgbClr val="FFFFFF"/>
                </a:highlight>
              </a:rPr>
              <a:t>Schlüsselbegriffe</a:t>
            </a:r>
            <a:r>
              <a:rPr lang="en-GB" dirty="0">
                <a:solidFill>
                  <a:srgbClr val="0D405F"/>
                </a:solidFill>
                <a:highlight>
                  <a:srgbClr val="FFFFFF"/>
                </a:highlight>
              </a:rPr>
              <a:t>. Du </a:t>
            </a:r>
            <a:r>
              <a:rPr lang="en-GB" dirty="0" err="1">
                <a:solidFill>
                  <a:srgbClr val="0D405F"/>
                </a:solidFill>
                <a:highlight>
                  <a:srgbClr val="FFFFFF"/>
                </a:highlight>
              </a:rPr>
              <a:t>schaffst</a:t>
            </a:r>
            <a:r>
              <a:rPr lang="en-GB" dirty="0">
                <a:solidFill>
                  <a:srgbClr val="0D405F"/>
                </a:solidFill>
                <a:highlight>
                  <a:srgbClr val="FFFFFF"/>
                </a:highlight>
              </a:rPr>
              <a:t> </a:t>
            </a:r>
            <a:r>
              <a:rPr lang="en-GB" dirty="0" err="1">
                <a:solidFill>
                  <a:srgbClr val="0D405F"/>
                </a:solidFill>
                <a:highlight>
                  <a:srgbClr val="FFFFFF"/>
                </a:highlight>
              </a:rPr>
              <a:t>dadurch</a:t>
            </a:r>
            <a:r>
              <a:rPr lang="en-GB" dirty="0">
                <a:solidFill>
                  <a:srgbClr val="0D405F"/>
                </a:solidFill>
                <a:highlight>
                  <a:srgbClr val="FFFFFF"/>
                </a:highlight>
              </a:rPr>
              <a:t> </a:t>
            </a:r>
            <a:r>
              <a:rPr lang="en-GB" dirty="0" err="1">
                <a:solidFill>
                  <a:srgbClr val="0D405F"/>
                </a:solidFill>
                <a:highlight>
                  <a:srgbClr val="FFFFFF"/>
                </a:highlight>
              </a:rPr>
              <a:t>eine</a:t>
            </a:r>
            <a:r>
              <a:rPr lang="en-GB" dirty="0">
                <a:solidFill>
                  <a:srgbClr val="0D405F"/>
                </a:solidFill>
                <a:highlight>
                  <a:srgbClr val="FFFFFF"/>
                </a:highlight>
              </a:rPr>
              <a:t> </a:t>
            </a:r>
            <a:r>
              <a:rPr lang="en-GB" dirty="0" err="1">
                <a:solidFill>
                  <a:srgbClr val="0D405F"/>
                </a:solidFill>
                <a:highlight>
                  <a:srgbClr val="FFFFFF"/>
                </a:highlight>
              </a:rPr>
              <a:t>wissenschaftliche</a:t>
            </a:r>
            <a:r>
              <a:rPr lang="en-GB" dirty="0">
                <a:solidFill>
                  <a:srgbClr val="0D405F"/>
                </a:solidFill>
                <a:highlight>
                  <a:srgbClr val="FFFFFF"/>
                </a:highlight>
              </a:rPr>
              <a:t> </a:t>
            </a:r>
            <a:r>
              <a:rPr lang="en-GB" dirty="0" err="1">
                <a:solidFill>
                  <a:srgbClr val="0D405F"/>
                </a:solidFill>
                <a:highlight>
                  <a:srgbClr val="FFFFFF"/>
                </a:highlight>
              </a:rPr>
              <a:t>Forschungsbasis</a:t>
            </a:r>
            <a:r>
              <a:rPr lang="en-GB" dirty="0">
                <a:solidFill>
                  <a:srgbClr val="0D405F"/>
                </a:solidFill>
                <a:highlight>
                  <a:srgbClr val="FFFFFF"/>
                </a:highlight>
              </a:rPr>
              <a:t> für die </a:t>
            </a:r>
            <a:r>
              <a:rPr lang="en-GB" dirty="0" err="1">
                <a:solidFill>
                  <a:srgbClr val="0D405F"/>
                </a:solidFill>
                <a:highlight>
                  <a:srgbClr val="FFFFFF"/>
                </a:highlight>
              </a:rPr>
              <a:t>spätere</a:t>
            </a:r>
            <a:r>
              <a:rPr lang="en-GB" dirty="0">
                <a:solidFill>
                  <a:srgbClr val="0D405F"/>
                </a:solidFill>
                <a:highlight>
                  <a:srgbClr val="FFFFFF"/>
                </a:highlight>
              </a:rPr>
              <a:t> </a:t>
            </a:r>
            <a:r>
              <a:rPr lang="en-GB" dirty="0" err="1">
                <a:solidFill>
                  <a:srgbClr val="0D405F"/>
                </a:solidFill>
                <a:highlight>
                  <a:srgbClr val="FFFFFF"/>
                </a:highlight>
              </a:rPr>
              <a:t>Beantwortung</a:t>
            </a:r>
            <a:r>
              <a:rPr lang="en-GB" dirty="0">
                <a:solidFill>
                  <a:srgbClr val="0D405F"/>
                </a:solidFill>
                <a:highlight>
                  <a:srgbClr val="FFFFFF"/>
                </a:highlight>
              </a:rPr>
              <a:t> </a:t>
            </a:r>
            <a:r>
              <a:rPr lang="en-GB" dirty="0" err="1">
                <a:solidFill>
                  <a:srgbClr val="0D405F"/>
                </a:solidFill>
                <a:highlight>
                  <a:srgbClr val="FFFFFF"/>
                </a:highlight>
              </a:rPr>
              <a:t>deiner</a:t>
            </a:r>
            <a:r>
              <a:rPr lang="en-GB" dirty="0">
                <a:solidFill>
                  <a:srgbClr val="0D405F"/>
                </a:solidFill>
                <a:highlight>
                  <a:srgbClr val="FFFFFF"/>
                </a:highlight>
              </a:rPr>
              <a:t> </a:t>
            </a:r>
            <a:r>
              <a:rPr lang="en-GB" dirty="0" err="1">
                <a:solidFill>
                  <a:srgbClr val="0D405F"/>
                </a:solidFill>
                <a:highlight>
                  <a:srgbClr val="FFFFFF"/>
                </a:highlight>
              </a:rPr>
              <a:t>Forschungsfrage</a:t>
            </a:r>
            <a:r>
              <a:rPr lang="en-GB" dirty="0">
                <a:solidFill>
                  <a:srgbClr val="0D405F"/>
                </a:solidFill>
                <a:highlight>
                  <a:srgbClr val="FFFFFF"/>
                </a:highlight>
              </a:rPr>
              <a:t> </a:t>
            </a:r>
            <a:r>
              <a:rPr lang="en-GB" dirty="0" err="1">
                <a:solidFill>
                  <a:srgbClr val="0D405F"/>
                </a:solidFill>
                <a:highlight>
                  <a:srgbClr val="FFFFFF"/>
                </a:highlight>
              </a:rPr>
              <a:t>im</a:t>
            </a:r>
            <a:r>
              <a:rPr lang="en-GB" dirty="0">
                <a:solidFill>
                  <a:srgbClr val="0D405F"/>
                </a:solidFill>
                <a:highlight>
                  <a:srgbClr val="FFFFFF"/>
                </a:highlight>
              </a:rPr>
              <a:t> </a:t>
            </a:r>
            <a:r>
              <a:rPr lang="en-GB" dirty="0" err="1">
                <a:solidFill>
                  <a:srgbClr val="0D405F"/>
                </a:solidFill>
                <a:highlight>
                  <a:srgbClr val="FFFFFF"/>
                </a:highlight>
              </a:rPr>
              <a:t>Ergebnis</a:t>
            </a:r>
            <a:r>
              <a:rPr lang="en-GB" dirty="0">
                <a:solidFill>
                  <a:srgbClr val="0D405F"/>
                </a:solidFill>
                <a:highlight>
                  <a:srgbClr val="FFFFFF"/>
                </a:highlight>
              </a:rPr>
              <a:t>-Teil.</a:t>
            </a:r>
            <a:endParaRPr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857f8fb87f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857f8fb87f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D405F"/>
                </a:solidFill>
                <a:highlight>
                  <a:srgbClr val="FFFFFF"/>
                </a:highlight>
              </a:rPr>
              <a:t>Die </a:t>
            </a:r>
            <a:r>
              <a:rPr lang="en-GB">
                <a:solidFill>
                  <a:srgbClr val="1F80E8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Methodik deiner Bachelorarbeit</a:t>
            </a:r>
            <a:r>
              <a:rPr lang="en-GB">
                <a:solidFill>
                  <a:srgbClr val="0D405F"/>
                </a:solidFill>
                <a:highlight>
                  <a:srgbClr val="FFFFFF"/>
                </a:highlight>
              </a:rPr>
              <a:t> beschreibt, wie du deine Forschung betreibst. Übliche Forschungsmethoden sind die folgenden: </a:t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857f8fb87f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857f8fb87f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rgbClr val="0D405F"/>
                </a:solidFill>
                <a:highlight>
                  <a:srgbClr val="FFFFFF"/>
                </a:highlight>
              </a:rPr>
              <a:t>In </a:t>
            </a:r>
            <a:r>
              <a:rPr lang="en-GB" dirty="0" err="1">
                <a:solidFill>
                  <a:srgbClr val="0D405F"/>
                </a:solidFill>
                <a:highlight>
                  <a:srgbClr val="FFFFFF"/>
                </a:highlight>
              </a:rPr>
              <a:t>diesem</a:t>
            </a:r>
            <a:r>
              <a:rPr lang="en-GB" dirty="0">
                <a:solidFill>
                  <a:srgbClr val="0D405F"/>
                </a:solidFill>
                <a:highlight>
                  <a:srgbClr val="FFFFFF"/>
                </a:highlight>
              </a:rPr>
              <a:t> </a:t>
            </a:r>
            <a:r>
              <a:rPr lang="en-GB" dirty="0" err="1">
                <a:solidFill>
                  <a:srgbClr val="0D405F"/>
                </a:solidFill>
                <a:highlight>
                  <a:srgbClr val="FFFFFF"/>
                </a:highlight>
              </a:rPr>
              <a:t>Kapitel</a:t>
            </a:r>
            <a:r>
              <a:rPr lang="en-GB" dirty="0">
                <a:solidFill>
                  <a:srgbClr val="0D405F"/>
                </a:solidFill>
                <a:highlight>
                  <a:srgbClr val="FFFFFF"/>
                </a:highlight>
              </a:rPr>
              <a:t> </a:t>
            </a:r>
            <a:r>
              <a:rPr lang="en-GB" dirty="0" err="1">
                <a:solidFill>
                  <a:srgbClr val="0D405F"/>
                </a:solidFill>
                <a:highlight>
                  <a:srgbClr val="FFFFFF"/>
                </a:highlight>
              </a:rPr>
              <a:t>führst</a:t>
            </a:r>
            <a:r>
              <a:rPr lang="en-GB" dirty="0">
                <a:solidFill>
                  <a:srgbClr val="0D405F"/>
                </a:solidFill>
                <a:highlight>
                  <a:srgbClr val="FFFFFF"/>
                </a:highlight>
              </a:rPr>
              <a:t> du das </a:t>
            </a:r>
            <a:r>
              <a:rPr lang="en-GB" dirty="0" err="1">
                <a:solidFill>
                  <a:srgbClr val="0D405F"/>
                </a:solidFill>
                <a:highlight>
                  <a:srgbClr val="FFFFFF"/>
                </a:highlight>
              </a:rPr>
              <a:t>Untersuchungskonzept</a:t>
            </a:r>
            <a:r>
              <a:rPr lang="en-GB" dirty="0">
                <a:solidFill>
                  <a:srgbClr val="0D405F"/>
                </a:solidFill>
                <a:highlight>
                  <a:srgbClr val="FFFFFF"/>
                </a:highlight>
              </a:rPr>
              <a:t>, das du </a:t>
            </a:r>
            <a:r>
              <a:rPr lang="en-GB" dirty="0" err="1">
                <a:solidFill>
                  <a:srgbClr val="0D405F"/>
                </a:solidFill>
                <a:highlight>
                  <a:srgbClr val="FFFFFF"/>
                </a:highlight>
              </a:rPr>
              <a:t>im</a:t>
            </a:r>
            <a:r>
              <a:rPr lang="en-GB" dirty="0">
                <a:solidFill>
                  <a:srgbClr val="0D405F"/>
                </a:solidFill>
                <a:highlight>
                  <a:srgbClr val="FFFFFF"/>
                </a:highlight>
              </a:rPr>
              <a:t> </a:t>
            </a:r>
            <a:r>
              <a:rPr lang="en-GB" dirty="0" err="1">
                <a:solidFill>
                  <a:srgbClr val="0D405F"/>
                </a:solidFill>
                <a:highlight>
                  <a:srgbClr val="FFFFFF"/>
                </a:highlight>
              </a:rPr>
              <a:t>letzten</a:t>
            </a:r>
            <a:r>
              <a:rPr lang="en-GB" dirty="0">
                <a:solidFill>
                  <a:srgbClr val="0D405F"/>
                </a:solidFill>
                <a:highlight>
                  <a:srgbClr val="FFFFFF"/>
                </a:highlight>
              </a:rPr>
              <a:t> </a:t>
            </a:r>
            <a:r>
              <a:rPr lang="en-GB" dirty="0" err="1">
                <a:solidFill>
                  <a:srgbClr val="0D405F"/>
                </a:solidFill>
                <a:highlight>
                  <a:srgbClr val="FFFFFF"/>
                </a:highlight>
              </a:rPr>
              <a:t>Kapitel</a:t>
            </a:r>
            <a:r>
              <a:rPr lang="en-GB" dirty="0">
                <a:solidFill>
                  <a:srgbClr val="0D405F"/>
                </a:solidFill>
                <a:highlight>
                  <a:srgbClr val="FFFFFF"/>
                </a:highlight>
              </a:rPr>
              <a:t> </a:t>
            </a:r>
            <a:r>
              <a:rPr lang="en-GB" dirty="0" err="1">
                <a:solidFill>
                  <a:srgbClr val="0D405F"/>
                </a:solidFill>
                <a:highlight>
                  <a:srgbClr val="FFFFFF"/>
                </a:highlight>
              </a:rPr>
              <a:t>beschrieben</a:t>
            </a:r>
            <a:r>
              <a:rPr lang="en-GB" dirty="0">
                <a:solidFill>
                  <a:srgbClr val="0D405F"/>
                </a:solidFill>
                <a:highlight>
                  <a:srgbClr val="FFFFFF"/>
                </a:highlight>
              </a:rPr>
              <a:t> hast, </a:t>
            </a:r>
            <a:r>
              <a:rPr lang="en-GB" dirty="0" err="1">
                <a:solidFill>
                  <a:srgbClr val="0D405F"/>
                </a:solidFill>
                <a:highlight>
                  <a:srgbClr val="FFFFFF"/>
                </a:highlight>
              </a:rPr>
              <a:t>auch</a:t>
            </a:r>
            <a:r>
              <a:rPr lang="en-GB" dirty="0">
                <a:solidFill>
                  <a:srgbClr val="0D405F"/>
                </a:solidFill>
                <a:highlight>
                  <a:srgbClr val="FFFFFF"/>
                </a:highlight>
              </a:rPr>
              <a:t> </a:t>
            </a:r>
            <a:r>
              <a:rPr lang="en-GB" dirty="0" err="1">
                <a:solidFill>
                  <a:srgbClr val="0D405F"/>
                </a:solidFill>
                <a:highlight>
                  <a:srgbClr val="FFFFFF"/>
                </a:highlight>
              </a:rPr>
              <a:t>tatsächlich</a:t>
            </a:r>
            <a:r>
              <a:rPr lang="en-GB" dirty="0">
                <a:solidFill>
                  <a:srgbClr val="0D405F"/>
                </a:solidFill>
                <a:highlight>
                  <a:srgbClr val="FFFFFF"/>
                </a:highlight>
              </a:rPr>
              <a:t> </a:t>
            </a:r>
            <a:r>
              <a:rPr lang="en-GB" dirty="0" err="1">
                <a:solidFill>
                  <a:srgbClr val="0D405F"/>
                </a:solidFill>
                <a:highlight>
                  <a:srgbClr val="FFFFFF"/>
                </a:highlight>
              </a:rPr>
              <a:t>aus.</a:t>
            </a:r>
            <a:r>
              <a:rPr lang="en-GB" dirty="0">
                <a:solidFill>
                  <a:srgbClr val="0D405F"/>
                </a:solidFill>
                <a:highlight>
                  <a:srgbClr val="FFFFFF"/>
                </a:highlight>
              </a:rPr>
              <a:t> </a:t>
            </a:r>
            <a:r>
              <a:rPr lang="en-GB" dirty="0" err="1">
                <a:solidFill>
                  <a:srgbClr val="0D405F"/>
                </a:solidFill>
                <a:highlight>
                  <a:srgbClr val="FFFFFF"/>
                </a:highlight>
              </a:rPr>
              <a:t>Hier</a:t>
            </a:r>
            <a:r>
              <a:rPr lang="en-GB" dirty="0">
                <a:solidFill>
                  <a:srgbClr val="0D405F"/>
                </a:solidFill>
                <a:highlight>
                  <a:srgbClr val="FFFFFF"/>
                </a:highlight>
              </a:rPr>
              <a:t> </a:t>
            </a:r>
            <a:r>
              <a:rPr lang="en-GB" dirty="0" err="1">
                <a:solidFill>
                  <a:srgbClr val="0D405F"/>
                </a:solidFill>
                <a:highlight>
                  <a:srgbClr val="FFFFFF"/>
                </a:highlight>
              </a:rPr>
              <a:t>wendest</a:t>
            </a:r>
            <a:r>
              <a:rPr lang="en-GB" dirty="0">
                <a:solidFill>
                  <a:srgbClr val="0D405F"/>
                </a:solidFill>
                <a:highlight>
                  <a:srgbClr val="FFFFFF"/>
                </a:highlight>
              </a:rPr>
              <a:t> du also die </a:t>
            </a:r>
            <a:r>
              <a:rPr lang="en-GB" dirty="0" err="1">
                <a:solidFill>
                  <a:srgbClr val="0D405F"/>
                </a:solidFill>
                <a:highlight>
                  <a:srgbClr val="FFFFFF"/>
                </a:highlight>
              </a:rPr>
              <a:t>beschriebenen</a:t>
            </a:r>
            <a:r>
              <a:rPr lang="en-GB" dirty="0">
                <a:solidFill>
                  <a:srgbClr val="0D405F"/>
                </a:solidFill>
                <a:highlight>
                  <a:srgbClr val="FFFFFF"/>
                </a:highlight>
              </a:rPr>
              <a:t> </a:t>
            </a:r>
            <a:r>
              <a:rPr lang="en-GB" dirty="0" err="1">
                <a:solidFill>
                  <a:srgbClr val="0D405F"/>
                </a:solidFill>
                <a:highlight>
                  <a:srgbClr val="FFFFFF"/>
                </a:highlight>
              </a:rPr>
              <a:t>Methoden</a:t>
            </a:r>
            <a:r>
              <a:rPr lang="en-GB" dirty="0">
                <a:solidFill>
                  <a:srgbClr val="0D405F"/>
                </a:solidFill>
                <a:highlight>
                  <a:srgbClr val="FFFFFF"/>
                </a:highlight>
              </a:rPr>
              <a:t> an.</a:t>
            </a:r>
            <a:endParaRPr dirty="0">
              <a:solidFill>
                <a:srgbClr val="0D405F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rgbClr val="0D405F"/>
                </a:solidFill>
              </a:rPr>
              <a:t>Du </a:t>
            </a:r>
            <a:r>
              <a:rPr lang="en-GB" dirty="0" err="1">
                <a:solidFill>
                  <a:srgbClr val="0D405F"/>
                </a:solidFill>
              </a:rPr>
              <a:t>beschreibst</a:t>
            </a:r>
            <a:r>
              <a:rPr lang="en-GB" dirty="0">
                <a:solidFill>
                  <a:srgbClr val="0D405F"/>
                </a:solidFill>
              </a:rPr>
              <a:t>, </a:t>
            </a:r>
            <a:r>
              <a:rPr lang="en-GB" dirty="0" err="1">
                <a:solidFill>
                  <a:srgbClr val="0D405F"/>
                </a:solidFill>
              </a:rPr>
              <a:t>wie</a:t>
            </a:r>
            <a:r>
              <a:rPr lang="en-GB" dirty="0">
                <a:solidFill>
                  <a:srgbClr val="0D405F"/>
                </a:solidFill>
              </a:rPr>
              <a:t> die </a:t>
            </a:r>
            <a:r>
              <a:rPr lang="en-GB" dirty="0" err="1">
                <a:solidFill>
                  <a:srgbClr val="0D405F"/>
                </a:solidFill>
              </a:rPr>
              <a:t>Untersuchung</a:t>
            </a:r>
            <a:r>
              <a:rPr lang="en-GB" dirty="0">
                <a:solidFill>
                  <a:srgbClr val="0D405F"/>
                </a:solidFill>
              </a:rPr>
              <a:t> </a:t>
            </a:r>
            <a:r>
              <a:rPr lang="en-GB" dirty="0" err="1">
                <a:solidFill>
                  <a:srgbClr val="0D405F"/>
                </a:solidFill>
              </a:rPr>
              <a:t>verlaufen</a:t>
            </a:r>
            <a:r>
              <a:rPr lang="en-GB" dirty="0">
                <a:solidFill>
                  <a:srgbClr val="0D405F"/>
                </a:solidFill>
              </a:rPr>
              <a:t> </a:t>
            </a:r>
            <a:r>
              <a:rPr lang="en-GB" dirty="0" err="1">
                <a:solidFill>
                  <a:srgbClr val="0D405F"/>
                </a:solidFill>
              </a:rPr>
              <a:t>ist</a:t>
            </a:r>
            <a:r>
              <a:rPr lang="en-GB" dirty="0">
                <a:solidFill>
                  <a:srgbClr val="0D405F"/>
                </a:solidFill>
              </a:rPr>
              <a:t> und </a:t>
            </a:r>
            <a:r>
              <a:rPr lang="en-GB" dirty="0" err="1">
                <a:solidFill>
                  <a:srgbClr val="0D405F"/>
                </a:solidFill>
              </a:rPr>
              <a:t>analysierst</a:t>
            </a:r>
            <a:r>
              <a:rPr lang="en-GB" dirty="0">
                <a:solidFill>
                  <a:srgbClr val="0D405F"/>
                </a:solidFill>
              </a:rPr>
              <a:t> die </a:t>
            </a:r>
            <a:r>
              <a:rPr lang="en-GB" dirty="0">
                <a:solidFill>
                  <a:srgbClr val="1F80E8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Ergebnisse</a:t>
            </a:r>
            <a:r>
              <a:rPr lang="en-GB" dirty="0">
                <a:solidFill>
                  <a:srgbClr val="0D405F"/>
                </a:solidFill>
              </a:rPr>
              <a:t>. </a:t>
            </a:r>
            <a:r>
              <a:rPr lang="en-GB" dirty="0" err="1">
                <a:solidFill>
                  <a:srgbClr val="0D405F"/>
                </a:solidFill>
              </a:rPr>
              <a:t>Schließlich</a:t>
            </a:r>
            <a:r>
              <a:rPr lang="en-GB" dirty="0">
                <a:solidFill>
                  <a:srgbClr val="0D405F"/>
                </a:solidFill>
              </a:rPr>
              <a:t> </a:t>
            </a:r>
            <a:r>
              <a:rPr lang="en-GB" dirty="0" err="1">
                <a:solidFill>
                  <a:srgbClr val="0D405F"/>
                </a:solidFill>
              </a:rPr>
              <a:t>beantwortest</a:t>
            </a:r>
            <a:r>
              <a:rPr lang="en-GB" dirty="0">
                <a:solidFill>
                  <a:srgbClr val="0D405F"/>
                </a:solidFill>
              </a:rPr>
              <a:t> du die </a:t>
            </a:r>
            <a:r>
              <a:rPr lang="en-GB" dirty="0" err="1">
                <a:solidFill>
                  <a:srgbClr val="0D405F"/>
                </a:solidFill>
              </a:rPr>
              <a:t>Forschungsfrage</a:t>
            </a:r>
            <a:r>
              <a:rPr lang="en-GB">
                <a:solidFill>
                  <a:srgbClr val="0D405F"/>
                </a:solidFill>
              </a:rPr>
              <a:t>(n</a:t>
            </a:r>
            <a:r>
              <a:rPr lang="en-GB" dirty="0">
                <a:solidFill>
                  <a:srgbClr val="0D405F"/>
                </a:solidFill>
              </a:rPr>
              <a:t>) in </a:t>
            </a:r>
            <a:r>
              <a:rPr lang="en-GB" dirty="0" err="1">
                <a:solidFill>
                  <a:srgbClr val="0D405F"/>
                </a:solidFill>
              </a:rPr>
              <a:t>diesem</a:t>
            </a:r>
            <a:r>
              <a:rPr lang="en-GB" dirty="0">
                <a:solidFill>
                  <a:srgbClr val="0D405F"/>
                </a:solidFill>
              </a:rPr>
              <a:t> </a:t>
            </a:r>
            <a:r>
              <a:rPr lang="en-GB" dirty="0" err="1">
                <a:solidFill>
                  <a:srgbClr val="0D405F"/>
                </a:solidFill>
              </a:rPr>
              <a:t>Kapitel</a:t>
            </a:r>
            <a:r>
              <a:rPr lang="en-GB" dirty="0">
                <a:solidFill>
                  <a:srgbClr val="0D405F"/>
                </a:solidFill>
              </a:rPr>
              <a:t>.</a:t>
            </a:r>
            <a:endParaRPr dirty="0">
              <a:solidFill>
                <a:srgbClr val="0D405F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857f8fb87f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857f8fb87f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D405F"/>
                </a:solidFill>
                <a:highlight>
                  <a:srgbClr val="FFFFFF"/>
                </a:highlight>
              </a:rPr>
              <a:t>In der </a:t>
            </a:r>
            <a:r>
              <a:rPr lang="en-GB">
                <a:solidFill>
                  <a:srgbClr val="1F80E8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Diskussion</a:t>
            </a:r>
            <a:r>
              <a:rPr lang="en-GB">
                <a:solidFill>
                  <a:srgbClr val="0D405F"/>
                </a:solidFill>
                <a:highlight>
                  <a:srgbClr val="FFFFFF"/>
                </a:highlight>
              </a:rPr>
              <a:t> beschreibst du die Folgen und Ursachen deiner Ergebnisse.</a:t>
            </a:r>
            <a:endParaRPr>
              <a:solidFill>
                <a:srgbClr val="0D405F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D405F"/>
                </a:solidFill>
              </a:rPr>
              <a:t>Auch werden eventuelle Einschränkungen und Vorschläge für zukünftige Forschungen dargelegt.</a:t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857f8fb87f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857f8fb87f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D405F"/>
                </a:solidFill>
                <a:highlight>
                  <a:srgbClr val="FFFFFF"/>
                </a:highlight>
              </a:rPr>
              <a:t>Ein Fazit präsentiert prägnant die wichtigsten Ergebnisse und stellt somit den Höhepunkt deiner Bachelorarbeit dar.</a:t>
            </a:r>
            <a:endParaRPr>
              <a:solidFill>
                <a:srgbClr val="0D405F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D405F"/>
                </a:solidFill>
                <a:highlight>
                  <a:srgbClr val="FFFFFF"/>
                </a:highlight>
              </a:rPr>
              <a:t>Im Fazit erwähnst du nur Informationen und Schlussfolgerungen, die du bereits im Laufe deines Fließtexts angeführt hast.</a:t>
            </a:r>
            <a:endParaRPr>
              <a:solidFill>
                <a:srgbClr val="0D405F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851ca83c59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851ca83c59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851ca83c5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851ca83c5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857f8fb87f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857f8fb87f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D405F"/>
                </a:solidFill>
                <a:highlight>
                  <a:srgbClr val="FFFFFF"/>
                </a:highlight>
              </a:rPr>
              <a:t>Das </a:t>
            </a:r>
            <a:r>
              <a:rPr lang="en-GB">
                <a:solidFill>
                  <a:srgbClr val="1F80E8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Literaturverzeichnis deiner Bachelorarbeit</a:t>
            </a:r>
            <a:r>
              <a:rPr lang="en-GB">
                <a:solidFill>
                  <a:srgbClr val="0D405F"/>
                </a:solidFill>
                <a:highlight>
                  <a:srgbClr val="FFFFFF"/>
                </a:highlight>
              </a:rPr>
              <a:t> gibt jedem Leser einen Überblick über alle Werke, die du zur Erstellung deiner Arbeit genutzt hast.</a:t>
            </a:r>
            <a:endParaRPr>
              <a:solidFill>
                <a:srgbClr val="0D405F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D405F"/>
                </a:solidFill>
              </a:rPr>
              <a:t>Achte beim Erstellen deines Literaturverzeichnis besonders auf die folgenden Punkte.</a:t>
            </a:r>
            <a:endParaRPr>
              <a:solidFill>
                <a:srgbClr val="0D405F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857f8fb87f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857f8fb87f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D405F"/>
                </a:solidFill>
                <a:highlight>
                  <a:srgbClr val="FFFFFF"/>
                </a:highlight>
              </a:rPr>
              <a:t>Nicht jede </a:t>
            </a:r>
            <a:r>
              <a:rPr lang="en-GB">
                <a:solidFill>
                  <a:srgbClr val="1F80E8"/>
                </a:solidFill>
                <a:highlight>
                  <a:srgbClr val="FFFFFF"/>
                </a:highlight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Bachelorarbeit</a:t>
            </a:r>
            <a:r>
              <a:rPr lang="en-GB">
                <a:solidFill>
                  <a:srgbClr val="0D405F"/>
                </a:solidFill>
                <a:highlight>
                  <a:srgbClr val="FFFFFF"/>
                </a:highlight>
              </a:rPr>
              <a:t> bzw. </a:t>
            </a:r>
            <a:r>
              <a:rPr lang="en-GB">
                <a:solidFill>
                  <a:srgbClr val="1F80E8"/>
                </a:solidFill>
                <a:highlight>
                  <a:srgbClr val="FFFFFF"/>
                </a:highlight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Masterarbeit</a:t>
            </a:r>
            <a:r>
              <a:rPr lang="en-GB">
                <a:solidFill>
                  <a:srgbClr val="0D405F"/>
                </a:solidFill>
                <a:highlight>
                  <a:srgbClr val="FFFFFF"/>
                </a:highlight>
              </a:rPr>
              <a:t> benötigt einen Anhang. Hast du jedoch Dokumente, die wichtig für das Verständnis deines Arguments sind, aber nicht Teil des Fließtexts sind, solltest du sie im Anhang beifügen. </a:t>
            </a:r>
            <a:endParaRPr>
              <a:solidFill>
                <a:srgbClr val="0D405F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D405F"/>
                </a:solidFill>
                <a:highlight>
                  <a:srgbClr val="FFFFFF"/>
                </a:highlight>
              </a:rPr>
              <a:t>Hier kannst du z.B. Interviewtranskripte, Fragebögen für Umfragen oder sonstiges anhängen.</a:t>
            </a:r>
            <a:endParaRPr>
              <a:solidFill>
                <a:srgbClr val="0D405F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857f8fb87f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857f8fb87f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D405F"/>
                </a:solidFill>
              </a:rPr>
              <a:t>Mit der eidesstattlichen Erklärung versicherst du, dass du deine Bachelorarbeit selbständig geschrieben und keine anderen, als die von dir angegeben Quellen verwendet wurden.  </a:t>
            </a:r>
            <a:endParaRPr>
              <a:solidFill>
                <a:srgbClr val="0D405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D405F"/>
                </a:solidFill>
              </a:rPr>
              <a:t>Die Vorlage für die eidesstattlichen Erklärung findest du auf der Website der Hochschule. </a:t>
            </a:r>
            <a:endParaRPr>
              <a:solidFill>
                <a:srgbClr val="0D405F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GB">
                <a:solidFill>
                  <a:srgbClr val="0D405F"/>
                </a:solidFill>
                <a:highlight>
                  <a:schemeClr val="lt1"/>
                </a:highlight>
              </a:rPr>
            </a:br>
            <a:r>
              <a:rPr lang="en-GB">
                <a:solidFill>
                  <a:srgbClr val="0D405F"/>
                </a:solidFill>
                <a:highlight>
                  <a:schemeClr val="lt1"/>
                </a:highlight>
              </a:rPr>
              <a:t>Wichtig ist, nicht zu vergessen den Ort und das Datum anzugeben, sowie die eidesstattliche Erklärung zu unterschreiben, da sie ansonsten ungültig ist.</a:t>
            </a:r>
            <a:endParaRPr>
              <a:solidFill>
                <a:srgbClr val="0D405F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>
              <a:solidFill>
                <a:srgbClr val="0D405F"/>
              </a:solidFill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857f8fb87f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857f8fb87f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851ca83c59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851ca83c59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851ca83c59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851ca83c59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851ca83c59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851ca83c59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85e844235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85e844235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851ca83c59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851ca83c59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851ca83c59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851ca83c59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D405F"/>
                </a:solidFill>
                <a:highlight>
                  <a:srgbClr val="FFFFFF"/>
                </a:highlight>
              </a:rPr>
              <a:t>Das </a:t>
            </a:r>
            <a:r>
              <a:rPr lang="en-GB">
                <a:solidFill>
                  <a:srgbClr val="1F80E8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Deckblatt</a:t>
            </a:r>
            <a:r>
              <a:rPr lang="en-GB">
                <a:solidFill>
                  <a:srgbClr val="0D405F"/>
                </a:solidFill>
                <a:highlight>
                  <a:srgbClr val="FFFFFF"/>
                </a:highlight>
              </a:rPr>
              <a:t> ist die erste Seite und damit der Eyecatcher deiner Bachelorarbeit. Das Deckblatt sollte folgendes enthalten.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857f8fb87f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857f8fb87f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D405F"/>
                </a:solidFill>
                <a:highlight>
                  <a:srgbClr val="FFFFFF"/>
                </a:highlight>
              </a:rPr>
              <a:t>Eine der Funktionen des </a:t>
            </a:r>
            <a:r>
              <a:rPr lang="en-GB">
                <a:solidFill>
                  <a:srgbClr val="1F80E8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Abstract deiner Bachelorarbeit</a:t>
            </a:r>
            <a:r>
              <a:rPr lang="en-GB">
                <a:solidFill>
                  <a:srgbClr val="0D405F"/>
                </a:solidFill>
                <a:highlight>
                  <a:srgbClr val="FFFFFF"/>
                </a:highlight>
              </a:rPr>
              <a:t> ist, dass der Leser einschätzen kann, ob der Inhalt deiner Arbeit für ihn interessant ist. Du beantwortest im Abstract vier Fragen: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857f8fb87f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857f8fb87f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D405F"/>
                </a:solidFill>
                <a:highlight>
                  <a:srgbClr val="FFFFFF"/>
                </a:highlight>
              </a:rPr>
              <a:t>Das </a:t>
            </a:r>
            <a:r>
              <a:rPr lang="en-GB">
                <a:solidFill>
                  <a:srgbClr val="1F80E8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Vorwort</a:t>
            </a:r>
            <a:r>
              <a:rPr lang="en-GB">
                <a:solidFill>
                  <a:srgbClr val="0D405F"/>
                </a:solidFill>
                <a:highlight>
                  <a:srgbClr val="FFFFFF"/>
                </a:highlight>
              </a:rPr>
              <a:t> gibt deiner Arbeit eine persönliche Note. Du kannst den Leser darin über den persönlichen Hintergrund deiner Arbeit informieren.</a:t>
            </a:r>
            <a:endParaRPr>
              <a:solidFill>
                <a:srgbClr val="0D405F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D405F"/>
                </a:solidFill>
                <a:highlight>
                  <a:srgbClr val="FFFFFF"/>
                </a:highlight>
              </a:rPr>
              <a:t>Die Danksagung kann ins wird Vorwort integriert werden. Hier kannst du dich bei all denjenigen bedanken, die dich während deiner Abschlussarbeit unterstützt haben.</a:t>
            </a:r>
            <a:endParaRPr>
              <a:solidFill>
                <a:srgbClr val="0D405F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857f8fb87f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857f8fb87f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D405F"/>
                </a:solidFill>
                <a:highlight>
                  <a:srgbClr val="FFFFFF"/>
                </a:highlight>
              </a:rPr>
              <a:t>Dein </a:t>
            </a:r>
            <a:r>
              <a:rPr lang="en-GB">
                <a:solidFill>
                  <a:srgbClr val="1F80E8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Inhaltsverzeichnis</a:t>
            </a:r>
            <a:r>
              <a:rPr lang="en-GB">
                <a:solidFill>
                  <a:srgbClr val="0D405F"/>
                </a:solidFill>
                <a:highlight>
                  <a:srgbClr val="FFFFFF"/>
                </a:highlight>
              </a:rPr>
              <a:t> gibt einen ersten Überblick über die Struktur </a:t>
            </a:r>
            <a:r>
              <a:rPr lang="en-GB">
                <a:solidFill>
                  <a:srgbClr val="1F80E8"/>
                </a:solidFill>
                <a:highlight>
                  <a:srgbClr val="FFFFFF"/>
                </a:highlight>
                <a:uFill>
                  <a:noFill/>
                </a:u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deiner Bachelorarbeit</a:t>
            </a:r>
            <a:r>
              <a:rPr lang="en-GB">
                <a:solidFill>
                  <a:srgbClr val="0D405F"/>
                </a:solidFill>
                <a:highlight>
                  <a:srgbClr val="FFFFFF"/>
                </a:highlight>
              </a:rPr>
              <a:t>.</a:t>
            </a:r>
            <a:endParaRPr>
              <a:solidFill>
                <a:srgbClr val="0D405F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GB">
                <a:solidFill>
                  <a:srgbClr val="0D405F"/>
                </a:solidFill>
                <a:highlight>
                  <a:srgbClr val="FFFFFF"/>
                </a:highlight>
              </a:rPr>
              <a:t>Ein gutes Inhaltsverzeichnis listet nicht nur die verschiedenen Kapitel auf, es lässt auch einen </a:t>
            </a:r>
            <a:r>
              <a:rPr lang="en-GB">
                <a:solidFill>
                  <a:srgbClr val="1F80E8"/>
                </a:solidFill>
                <a:highlight>
                  <a:srgbClr val="FFFFFF"/>
                </a:highlight>
                <a:uFill>
                  <a:noFill/>
                </a:u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roten Faden</a:t>
            </a:r>
            <a:r>
              <a:rPr lang="en-GB">
                <a:solidFill>
                  <a:srgbClr val="0D405F"/>
                </a:solidFill>
                <a:highlight>
                  <a:srgbClr val="FFFFFF"/>
                </a:highlight>
              </a:rPr>
              <a:t> erkennen. </a:t>
            </a:r>
            <a:br>
              <a:rPr lang="en-GB">
                <a:solidFill>
                  <a:srgbClr val="0D405F"/>
                </a:solidFill>
                <a:highlight>
                  <a:srgbClr val="FFFFFF"/>
                </a:highlight>
              </a:rPr>
            </a:br>
            <a:r>
              <a:rPr lang="en-GB">
                <a:solidFill>
                  <a:srgbClr val="0D405F"/>
                </a:solidFill>
                <a:highlight>
                  <a:srgbClr val="FFFFFF"/>
                </a:highlight>
              </a:rPr>
              <a:t>In Word kannst du ganz einfach ein automatisches Inhaltsverzeichnis erstellen. </a:t>
            </a:r>
            <a:endParaRPr>
              <a:solidFill>
                <a:srgbClr val="0D405F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972008" y="744575"/>
            <a:ext cx="72000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972000" y="2834125"/>
            <a:ext cx="7200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1"/>
          <p:cNvSpPr txBox="1">
            <a:spLocks noGrp="1"/>
          </p:cNvSpPr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1"/>
          </p:nvPr>
        </p:nvSpPr>
        <p:spPr>
          <a:xfrm>
            <a:off x="934075" y="1152475"/>
            <a:ext cx="3240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body" idx="2"/>
          </p:nvPr>
        </p:nvSpPr>
        <p:spPr>
          <a:xfrm>
            <a:off x="4894075" y="1152475"/>
            <a:ext cx="3240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(dark)">
  <p:cSld name="TITLE_ONLY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3"/>
          <p:cNvSpPr txBox="1">
            <a:spLocks noGrp="1"/>
          </p:cNvSpPr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4"/>
          <p:cNvSpPr txBox="1">
            <a:spLocks noGrp="1"/>
          </p:cNvSpPr>
          <p:nvPr>
            <p:ph type="title"/>
          </p:nvPr>
        </p:nvSpPr>
        <p:spPr>
          <a:xfrm>
            <a:off x="972000" y="555600"/>
            <a:ext cx="3240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7" name="Google Shape;47;p14"/>
          <p:cNvSpPr txBox="1">
            <a:spLocks noGrp="1"/>
          </p:cNvSpPr>
          <p:nvPr>
            <p:ph type="body" idx="1"/>
          </p:nvPr>
        </p:nvSpPr>
        <p:spPr>
          <a:xfrm>
            <a:off x="972000" y="1389600"/>
            <a:ext cx="3240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 (dark)">
  <p:cSld name="ONE_COLUMN_TEXT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5"/>
          <p:cNvSpPr txBox="1">
            <a:spLocks noGrp="1"/>
          </p:cNvSpPr>
          <p:nvPr>
            <p:ph type="title"/>
          </p:nvPr>
        </p:nvSpPr>
        <p:spPr>
          <a:xfrm>
            <a:off x="972000" y="555600"/>
            <a:ext cx="3240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0" name="Google Shape;50;p15"/>
          <p:cNvSpPr txBox="1">
            <a:spLocks noGrp="1"/>
          </p:cNvSpPr>
          <p:nvPr>
            <p:ph type="body" idx="1"/>
          </p:nvPr>
        </p:nvSpPr>
        <p:spPr>
          <a:xfrm>
            <a:off x="972000" y="1389600"/>
            <a:ext cx="3240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16"/>
          <p:cNvSpPr txBox="1">
            <a:spLocks noGrp="1"/>
          </p:cNvSpPr>
          <p:nvPr>
            <p:ph type="title"/>
          </p:nvPr>
        </p:nvSpPr>
        <p:spPr>
          <a:xfrm>
            <a:off x="488100" y="1233175"/>
            <a:ext cx="36000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4" name="Google Shape;54;p16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1800"/>
              <a:buNone/>
              <a:defRPr>
                <a:solidFill>
                  <a:srgbClr val="707DA7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55" name="Google Shape;55;p16"/>
          <p:cNvSpPr txBox="1">
            <a:spLocks noGrp="1"/>
          </p:cNvSpPr>
          <p:nvPr>
            <p:ph type="body" idx="2"/>
          </p:nvPr>
        </p:nvSpPr>
        <p:spPr>
          <a:xfrm>
            <a:off x="5058000" y="724075"/>
            <a:ext cx="3600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7"/>
          <p:cNvSpPr txBox="1">
            <a:spLocks noGrp="1"/>
          </p:cNvSpPr>
          <p:nvPr>
            <p:ph type="body" idx="1"/>
          </p:nvPr>
        </p:nvSpPr>
        <p:spPr>
          <a:xfrm>
            <a:off x="972000" y="4230575"/>
            <a:ext cx="54000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 (dark)">
  <p:cSld name="CAPTION_ONLY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8"/>
          <p:cNvSpPr txBox="1">
            <a:spLocks noGrp="1"/>
          </p:cNvSpPr>
          <p:nvPr>
            <p:ph type="body" idx="1"/>
          </p:nvPr>
        </p:nvSpPr>
        <p:spPr>
          <a:xfrm>
            <a:off x="972000" y="4230575"/>
            <a:ext cx="54000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9"/>
          <p:cNvSpPr txBox="1">
            <a:spLocks noGrp="1"/>
          </p:cNvSpPr>
          <p:nvPr>
            <p:ph type="title" hasCustomPrompt="1"/>
          </p:nvPr>
        </p:nvSpPr>
        <p:spPr>
          <a:xfrm>
            <a:off x="972000" y="1106125"/>
            <a:ext cx="72000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2" name="Google Shape;62;p19"/>
          <p:cNvSpPr txBox="1">
            <a:spLocks noGrp="1"/>
          </p:cNvSpPr>
          <p:nvPr>
            <p:ph type="body" idx="1"/>
          </p:nvPr>
        </p:nvSpPr>
        <p:spPr>
          <a:xfrm>
            <a:off x="972000" y="3152225"/>
            <a:ext cx="72000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1800"/>
              <a:buChar char="●"/>
              <a:defRPr>
                <a:solidFill>
                  <a:srgbClr val="707DA7"/>
                </a:solidFill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Clr>
                <a:srgbClr val="707DA7"/>
              </a:buClr>
              <a:buSzPts val="1400"/>
              <a:buChar char="○"/>
              <a:defRPr>
                <a:solidFill>
                  <a:srgbClr val="707DA7"/>
                </a:solidFill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Clr>
                <a:srgbClr val="707DA7"/>
              </a:buClr>
              <a:buSzPts val="1400"/>
              <a:buChar char="■"/>
              <a:defRPr>
                <a:solidFill>
                  <a:srgbClr val="707DA7"/>
                </a:solidFill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Clr>
                <a:srgbClr val="707DA7"/>
              </a:buClr>
              <a:buSzPts val="1400"/>
              <a:buChar char="●"/>
              <a:defRPr>
                <a:solidFill>
                  <a:srgbClr val="707DA7"/>
                </a:solidFill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Clr>
                <a:srgbClr val="707DA7"/>
              </a:buClr>
              <a:buSzPts val="1400"/>
              <a:buChar char="○"/>
              <a:defRPr>
                <a:solidFill>
                  <a:srgbClr val="707DA7"/>
                </a:solidFill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Clr>
                <a:srgbClr val="707DA7"/>
              </a:buClr>
              <a:buSzPts val="1400"/>
              <a:buChar char="■"/>
              <a:defRPr>
                <a:solidFill>
                  <a:srgbClr val="707DA7"/>
                </a:solidFill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Clr>
                <a:srgbClr val="707DA7"/>
              </a:buClr>
              <a:buSzPts val="1400"/>
              <a:buChar char="●"/>
              <a:defRPr>
                <a:solidFill>
                  <a:srgbClr val="707DA7"/>
                </a:solidFill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Clr>
                <a:srgbClr val="707DA7"/>
              </a:buClr>
              <a:buSzPts val="1400"/>
              <a:buChar char="○"/>
              <a:defRPr>
                <a:solidFill>
                  <a:srgbClr val="707DA7"/>
                </a:solidFill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Clr>
                <a:srgbClr val="707DA7"/>
              </a:buClr>
              <a:buSzPts val="1400"/>
              <a:buChar char="■"/>
              <a:defRPr>
                <a:solidFill>
                  <a:srgbClr val="707DA7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 (dark)">
  <p:cSld name="BIG_NUMBER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0"/>
          <p:cNvSpPr txBox="1">
            <a:spLocks noGrp="1"/>
          </p:cNvSpPr>
          <p:nvPr>
            <p:ph type="title" hasCustomPrompt="1"/>
          </p:nvPr>
        </p:nvSpPr>
        <p:spPr>
          <a:xfrm>
            <a:off x="972000" y="1106125"/>
            <a:ext cx="72000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5" name="Google Shape;65;p20"/>
          <p:cNvSpPr txBox="1">
            <a:spLocks noGrp="1"/>
          </p:cNvSpPr>
          <p:nvPr>
            <p:ph type="body" idx="1"/>
          </p:nvPr>
        </p:nvSpPr>
        <p:spPr>
          <a:xfrm>
            <a:off x="972000" y="3152225"/>
            <a:ext cx="72000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(dark)">
  <p:cSld name="TITLE_2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972008" y="744575"/>
            <a:ext cx="72000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 b="1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972000" y="2834125"/>
            <a:ext cx="7200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(dark)">
  <p:cSld name="BLANK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with Scotty">
  <p:cSld name="TITLE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ctrTitle"/>
          </p:nvPr>
        </p:nvSpPr>
        <p:spPr>
          <a:xfrm>
            <a:off x="732925" y="1545450"/>
            <a:ext cx="4320000" cy="205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pic>
        <p:nvPicPr>
          <p:cNvPr id="16" name="Google Shape;16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70425" y="454775"/>
            <a:ext cx="3445475" cy="6244552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 rot="-449582">
            <a:off x="5658998" y="2283747"/>
            <a:ext cx="2861838" cy="501423"/>
          </a:xfrm>
          <a:prstGeom prst="rect">
            <a:avLst/>
          </a:prstGeom>
        </p:spPr>
        <p:txBody>
          <a:bodyPr spcFirstLastPara="1" wrap="square" lIns="91425" tIns="91425" rIns="91425" bIns="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subTitle" idx="2"/>
          </p:nvPr>
        </p:nvSpPr>
        <p:spPr>
          <a:xfrm rot="-449892">
            <a:off x="5695787" y="2800290"/>
            <a:ext cx="2862175" cy="474779"/>
          </a:xfrm>
          <a:prstGeom prst="rect">
            <a:avLst/>
          </a:prstGeom>
        </p:spPr>
        <p:txBody>
          <a:bodyPr spcFirstLastPara="1" wrap="square" lIns="91425" tIns="0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707DA7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707DA7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707DA7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707DA7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707DA7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707DA7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707DA7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707DA7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707DA7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>
            <a:spLocks noGrp="1"/>
          </p:cNvSpPr>
          <p:nvPr>
            <p:ph type="title"/>
          </p:nvPr>
        </p:nvSpPr>
        <p:spPr>
          <a:xfrm>
            <a:off x="972000" y="2150850"/>
            <a:ext cx="72000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(dark)">
  <p:cSld name="SECTION_HEADER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972000" y="2150850"/>
            <a:ext cx="72000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>
            <a:spLocks noGrp="1"/>
          </p:cNvSpPr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body" idx="1"/>
          </p:nvPr>
        </p:nvSpPr>
        <p:spPr>
          <a:xfrm>
            <a:off x="934075" y="1152475"/>
            <a:ext cx="7200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(dark)">
  <p:cSld name="TITLE_AND_BODY_2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8"/>
          <p:cNvSpPr txBox="1">
            <a:spLocks noGrp="1"/>
          </p:cNvSpPr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8" name="Google Shape;28;p8"/>
          <p:cNvSpPr txBox="1">
            <a:spLocks noGrp="1"/>
          </p:cNvSpPr>
          <p:nvPr>
            <p:ph type="body" idx="1"/>
          </p:nvPr>
        </p:nvSpPr>
        <p:spPr>
          <a:xfrm>
            <a:off x="934075" y="1152475"/>
            <a:ext cx="7200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, title and body">
  <p:cSld name="TITLE_AND_BODY_1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934075" y="1536475"/>
            <a:ext cx="7200000" cy="303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title"/>
          </p:nvPr>
        </p:nvSpPr>
        <p:spPr>
          <a:xfrm>
            <a:off x="972000" y="799725"/>
            <a:ext cx="720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subTitle" idx="2"/>
          </p:nvPr>
        </p:nvSpPr>
        <p:spPr>
          <a:xfrm>
            <a:off x="972000" y="445625"/>
            <a:ext cx="7200000" cy="4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rgbClr val="707DA7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, title and body 1">
  <p:cSld name="TITLE_AND_BODY_1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>
            <a:spLocks noGrp="1"/>
          </p:cNvSpPr>
          <p:nvPr>
            <p:ph type="body" idx="1"/>
          </p:nvPr>
        </p:nvSpPr>
        <p:spPr>
          <a:xfrm>
            <a:off x="934075" y="1536475"/>
            <a:ext cx="7200000" cy="303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title"/>
          </p:nvPr>
        </p:nvSpPr>
        <p:spPr>
          <a:xfrm>
            <a:off x="972000" y="799725"/>
            <a:ext cx="720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subTitle" idx="2"/>
          </p:nvPr>
        </p:nvSpPr>
        <p:spPr>
          <a:xfrm>
            <a:off x="972000" y="445625"/>
            <a:ext cx="7200000" cy="4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rgbClr val="707DA7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2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202F66"/>
              </a:buClr>
              <a:buSzPts val="2800"/>
              <a:buFont typeface="Open Sans"/>
              <a:buNone/>
              <a:defRPr sz="2800" b="1">
                <a:solidFill>
                  <a:srgbClr val="202F66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202F66"/>
              </a:buClr>
              <a:buSzPts val="2800"/>
              <a:buFont typeface="Work Sans"/>
              <a:buNone/>
              <a:defRPr sz="2800">
                <a:solidFill>
                  <a:srgbClr val="202F66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202F66"/>
              </a:buClr>
              <a:buSzPts val="2800"/>
              <a:buFont typeface="Work Sans"/>
              <a:buNone/>
              <a:defRPr sz="2800">
                <a:solidFill>
                  <a:srgbClr val="202F66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202F66"/>
              </a:buClr>
              <a:buSzPts val="2800"/>
              <a:buFont typeface="Work Sans"/>
              <a:buNone/>
              <a:defRPr sz="2800">
                <a:solidFill>
                  <a:srgbClr val="202F66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202F66"/>
              </a:buClr>
              <a:buSzPts val="2800"/>
              <a:buFont typeface="Work Sans"/>
              <a:buNone/>
              <a:defRPr sz="2800">
                <a:solidFill>
                  <a:srgbClr val="202F66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202F66"/>
              </a:buClr>
              <a:buSzPts val="2800"/>
              <a:buFont typeface="Work Sans"/>
              <a:buNone/>
              <a:defRPr sz="2800">
                <a:solidFill>
                  <a:srgbClr val="202F66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202F66"/>
              </a:buClr>
              <a:buSzPts val="2800"/>
              <a:buFont typeface="Work Sans"/>
              <a:buNone/>
              <a:defRPr sz="2800">
                <a:solidFill>
                  <a:srgbClr val="202F66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202F66"/>
              </a:buClr>
              <a:buSzPts val="2800"/>
              <a:buFont typeface="Work Sans"/>
              <a:buNone/>
              <a:defRPr sz="2800">
                <a:solidFill>
                  <a:srgbClr val="202F66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202F66"/>
              </a:buClr>
              <a:buSzPts val="2800"/>
              <a:buFont typeface="Work Sans"/>
              <a:buNone/>
              <a:defRPr sz="2800">
                <a:solidFill>
                  <a:srgbClr val="202F66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34075" y="1152475"/>
            <a:ext cx="7200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B2B68"/>
              </a:buClr>
              <a:buSzPts val="1800"/>
              <a:buFont typeface="Open Sans"/>
              <a:buChar char="●"/>
              <a:defRPr sz="1800">
                <a:solidFill>
                  <a:srgbClr val="1B2B68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1B2B68"/>
              </a:buClr>
              <a:buSzPts val="1400"/>
              <a:buFont typeface="Open Sans"/>
              <a:buChar char="○"/>
              <a:defRPr>
                <a:solidFill>
                  <a:srgbClr val="1B2B68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1B2B68"/>
              </a:buClr>
              <a:buSzPts val="1400"/>
              <a:buFont typeface="Open Sans"/>
              <a:buChar char="■"/>
              <a:defRPr>
                <a:solidFill>
                  <a:srgbClr val="1B2B68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1B2B68"/>
              </a:buClr>
              <a:buSzPts val="1400"/>
              <a:buFont typeface="Open Sans"/>
              <a:buChar char="●"/>
              <a:defRPr>
                <a:solidFill>
                  <a:srgbClr val="1B2B68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1B2B68"/>
              </a:buClr>
              <a:buSzPts val="1400"/>
              <a:buFont typeface="Open Sans"/>
              <a:buChar char="○"/>
              <a:defRPr>
                <a:solidFill>
                  <a:srgbClr val="1B2B68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1B2B68"/>
              </a:buClr>
              <a:buSzPts val="1400"/>
              <a:buFont typeface="Open Sans"/>
              <a:buChar char="■"/>
              <a:defRPr>
                <a:solidFill>
                  <a:srgbClr val="1B2B68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1B2B68"/>
              </a:buClr>
              <a:buSzPts val="1400"/>
              <a:buFont typeface="Open Sans"/>
              <a:buChar char="●"/>
              <a:defRPr>
                <a:solidFill>
                  <a:srgbClr val="1B2B68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1B2B68"/>
              </a:buClr>
              <a:buSzPts val="1400"/>
              <a:buFont typeface="Open Sans"/>
              <a:buChar char="○"/>
              <a:defRPr>
                <a:solidFill>
                  <a:srgbClr val="1B2B68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1B2B68"/>
              </a:buClr>
              <a:buSzPts val="1400"/>
              <a:buFont typeface="Open Sans"/>
              <a:buChar char="■"/>
              <a:defRPr>
                <a:solidFill>
                  <a:srgbClr val="1B2B68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ribbr.de/lektorat-korrekturlesen/deutsche-abschlussarbeit/?utm_source=lecture-slides&amp;utm_medium=google-docs&amp;utm_campaign=apa-7th-edition" TargetMode="External"/><Relationship Id="rId7" Type="http://schemas.openxmlformats.org/officeDocument/2006/relationships/hyperlink" Target="https://www.youtube.com/c/scribbrDE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scribbr.de/wissensdatenbank/?utm_source=lecture-slides&amp;utm_medium=google-docs&amp;utm_campaign=apa-7th-edition" TargetMode="External"/><Relationship Id="rId5" Type="http://schemas.openxmlformats.org/officeDocument/2006/relationships/hyperlink" Target="https://www.scribbr.de/zitieren/literaturverzeichnis-erstellen/" TargetMode="External"/><Relationship Id="rId4" Type="http://schemas.openxmlformats.org/officeDocument/2006/relationships/hyperlink" Target="https://www.scribbr.de/plagiatspruefung/?utm_source=lecture-slides&amp;utm_medium=google-docs&amp;utm_campaign=apa-7th-edition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3"/>
          <p:cNvSpPr txBox="1">
            <a:spLocks noGrp="1"/>
          </p:cNvSpPr>
          <p:nvPr>
            <p:ph type="ctrTitle"/>
          </p:nvPr>
        </p:nvSpPr>
        <p:spPr>
          <a:xfrm>
            <a:off x="972000" y="744575"/>
            <a:ext cx="75303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Aufbau und Gliederung</a:t>
            </a:r>
            <a:endParaRPr/>
          </a:p>
        </p:txBody>
      </p:sp>
      <p:sp>
        <p:nvSpPr>
          <p:cNvPr id="73" name="Google Shape;73;p23"/>
          <p:cNvSpPr txBox="1">
            <a:spLocks noGrp="1"/>
          </p:cNvSpPr>
          <p:nvPr>
            <p:ph type="subTitle" idx="1"/>
          </p:nvPr>
        </p:nvSpPr>
        <p:spPr>
          <a:xfrm>
            <a:off x="972000" y="2834125"/>
            <a:ext cx="7200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Bachelorarbeit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2"/>
          <p:cNvSpPr txBox="1">
            <a:spLocks noGrp="1"/>
          </p:cNvSpPr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Abbildungs- und Tabellenverzeichnis</a:t>
            </a:r>
            <a:endParaRPr/>
          </a:p>
        </p:txBody>
      </p:sp>
      <p:sp>
        <p:nvSpPr>
          <p:cNvPr id="126" name="Google Shape;126;p32"/>
          <p:cNvSpPr txBox="1">
            <a:spLocks noGrp="1"/>
          </p:cNvSpPr>
          <p:nvPr>
            <p:ph type="body" idx="1"/>
          </p:nvPr>
        </p:nvSpPr>
        <p:spPr>
          <a:xfrm>
            <a:off x="1184150" y="1076275"/>
            <a:ext cx="7155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i="1"/>
              <a:t>Meist auf der gleichen Seite</a:t>
            </a:r>
            <a:endParaRPr i="1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Enthält sämtliche Abbildungen, bzw. Tabellen, die du in deiner Arbeit verwendet hast</a:t>
            </a:r>
            <a:br>
              <a:rPr lang="en-GB"/>
            </a:b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Kann automatisch in Word erstellt werden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33"/>
          <p:cNvSpPr txBox="1">
            <a:spLocks noGrp="1"/>
          </p:cNvSpPr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Abkürzungsverzeichnis</a:t>
            </a:r>
            <a:endParaRPr/>
          </a:p>
        </p:txBody>
      </p:sp>
      <p:sp>
        <p:nvSpPr>
          <p:cNvPr id="132" name="Google Shape;132;p33"/>
          <p:cNvSpPr txBox="1">
            <a:spLocks noGrp="1"/>
          </p:cNvSpPr>
          <p:nvPr>
            <p:ph type="body" idx="1"/>
          </p:nvPr>
        </p:nvSpPr>
        <p:spPr>
          <a:xfrm>
            <a:off x="1184150" y="1076275"/>
            <a:ext cx="70641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i="1"/>
              <a:t>Beginnt auf einer neuen Seite</a:t>
            </a:r>
            <a:endParaRPr i="1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Auflistung aller Abkürzungen, die in deiner Arbeit verwendet wurden </a:t>
            </a:r>
            <a:br>
              <a:rPr lang="en-GB"/>
            </a:b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Wird in alphabetischer Reihenfolge erstellt </a:t>
            </a:r>
            <a:br>
              <a:rPr lang="en-GB"/>
            </a:br>
            <a:br>
              <a:rPr lang="en-GB"/>
            </a:b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34"/>
          <p:cNvSpPr txBox="1">
            <a:spLocks noGrp="1"/>
          </p:cNvSpPr>
          <p:nvPr>
            <p:ph type="title"/>
          </p:nvPr>
        </p:nvSpPr>
        <p:spPr>
          <a:xfrm>
            <a:off x="972000" y="2150850"/>
            <a:ext cx="72000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Textteil deiner Bachelorarbeit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35"/>
          <p:cNvSpPr txBox="1">
            <a:spLocks noGrp="1"/>
          </p:cNvSpPr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Einleitung</a:t>
            </a:r>
            <a:endParaRPr/>
          </a:p>
        </p:txBody>
      </p:sp>
      <p:sp>
        <p:nvSpPr>
          <p:cNvPr id="143" name="Google Shape;143;p35"/>
          <p:cNvSpPr txBox="1">
            <a:spLocks noGrp="1"/>
          </p:cNvSpPr>
          <p:nvPr>
            <p:ph type="body" idx="1"/>
          </p:nvPr>
        </p:nvSpPr>
        <p:spPr>
          <a:xfrm>
            <a:off x="1184150" y="1076275"/>
            <a:ext cx="70641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i="1"/>
              <a:t>Max. 4 Seiten (10 % der Bachelorarbeit)</a:t>
            </a:r>
            <a:endParaRPr i="1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Vorstellung des Themas </a:t>
            </a:r>
            <a:br>
              <a:rPr lang="en-GB"/>
            </a:b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Vorstellung des Ziels der Arbeit </a:t>
            </a:r>
            <a:br>
              <a:rPr lang="en-GB"/>
            </a:b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Das Interesse der Lesenden zu wecken</a:t>
            </a:r>
            <a:br>
              <a:rPr lang="en-GB"/>
            </a:b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Darlegung der Relevanz der Fragestellung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br>
              <a:rPr lang="en-GB"/>
            </a:br>
            <a:br>
              <a:rPr lang="en-GB"/>
            </a:b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36"/>
          <p:cNvSpPr txBox="1">
            <a:spLocks noGrp="1"/>
          </p:cNvSpPr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Theoretischer Teil / Literaturübersicht</a:t>
            </a:r>
            <a:endParaRPr/>
          </a:p>
        </p:txBody>
      </p:sp>
      <p:sp>
        <p:nvSpPr>
          <p:cNvPr id="149" name="Google Shape;149;p36"/>
          <p:cNvSpPr txBox="1">
            <a:spLocks noGrp="1"/>
          </p:cNvSpPr>
          <p:nvPr>
            <p:ph type="body" idx="1"/>
          </p:nvPr>
        </p:nvSpPr>
        <p:spPr>
          <a:xfrm>
            <a:off x="1184150" y="1076275"/>
            <a:ext cx="70641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i="1" dirty="0"/>
              <a:t>Max. 16 Seiten (40 % der </a:t>
            </a:r>
            <a:r>
              <a:rPr lang="en-GB" i="1" dirty="0" err="1"/>
              <a:t>Bachelorarbeit</a:t>
            </a:r>
            <a:r>
              <a:rPr lang="en-GB" i="1" dirty="0"/>
              <a:t>)</a:t>
            </a:r>
            <a:br>
              <a:rPr lang="en-GB" dirty="0"/>
            </a:b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 err="1"/>
              <a:t>Vorstellung</a:t>
            </a:r>
            <a:r>
              <a:rPr lang="en-GB" dirty="0"/>
              <a:t> </a:t>
            </a:r>
            <a:r>
              <a:rPr lang="en-GB" dirty="0" err="1"/>
              <a:t>relevanter</a:t>
            </a:r>
            <a:r>
              <a:rPr lang="en-GB" dirty="0"/>
              <a:t> </a:t>
            </a:r>
            <a:r>
              <a:rPr lang="en-GB" dirty="0" err="1"/>
              <a:t>Literatur</a:t>
            </a:r>
            <a:r>
              <a:rPr lang="en-GB" dirty="0"/>
              <a:t> und </a:t>
            </a:r>
            <a:r>
              <a:rPr lang="en-GB" dirty="0" err="1"/>
              <a:t>Theorien</a:t>
            </a:r>
            <a:br>
              <a:rPr lang="en-GB" dirty="0"/>
            </a:b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 err="1"/>
              <a:t>Erklärung</a:t>
            </a:r>
            <a:r>
              <a:rPr lang="en-GB" dirty="0"/>
              <a:t> von </a:t>
            </a:r>
            <a:r>
              <a:rPr lang="en-GB" dirty="0" err="1"/>
              <a:t>Schlüsselbegriffen</a:t>
            </a:r>
            <a:endParaRPr dirty="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b="1" dirty="0"/>
              <a:t>→ </a:t>
            </a:r>
            <a:r>
              <a:rPr lang="en-GB" b="1" dirty="0" err="1"/>
              <a:t>wissenschaftliche</a:t>
            </a:r>
            <a:r>
              <a:rPr lang="en-GB" b="1" dirty="0"/>
              <a:t> </a:t>
            </a:r>
            <a:r>
              <a:rPr lang="en-GB" b="1" dirty="0" err="1"/>
              <a:t>Forschungsbasis</a:t>
            </a:r>
            <a:r>
              <a:rPr lang="en-GB" b="1" dirty="0"/>
              <a:t> </a:t>
            </a:r>
            <a:endParaRPr b="1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br>
              <a:rPr lang="en-GB" dirty="0"/>
            </a:br>
            <a:br>
              <a:rPr lang="en-GB" dirty="0"/>
            </a:b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7"/>
          <p:cNvSpPr txBox="1">
            <a:spLocks noGrp="1"/>
          </p:cNvSpPr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Methodik</a:t>
            </a:r>
            <a:endParaRPr/>
          </a:p>
        </p:txBody>
      </p:sp>
      <p:sp>
        <p:nvSpPr>
          <p:cNvPr id="155" name="Google Shape;155;p37"/>
          <p:cNvSpPr txBox="1">
            <a:spLocks noGrp="1"/>
          </p:cNvSpPr>
          <p:nvPr>
            <p:ph type="body" idx="1"/>
          </p:nvPr>
        </p:nvSpPr>
        <p:spPr>
          <a:xfrm>
            <a:off x="1184150" y="1076275"/>
            <a:ext cx="70641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i="1"/>
              <a:t>Max. 8 Seiten (20 % der Bachelorarbeit)</a:t>
            </a:r>
            <a:endParaRPr i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Übliche Forschungsmethoden: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✓"/>
            </a:pPr>
            <a:r>
              <a:rPr lang="en-GB"/>
              <a:t>Literaturarbeit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✓"/>
            </a:pPr>
            <a:r>
              <a:rPr lang="en-GB"/>
              <a:t>Experteninterview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✓"/>
            </a:pPr>
            <a:r>
              <a:rPr lang="en-GB"/>
              <a:t>Umfrage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✓"/>
            </a:pPr>
            <a:r>
              <a:rPr lang="en-GB"/>
              <a:t>Beobachtung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✓"/>
            </a:pPr>
            <a:r>
              <a:rPr lang="en-GB"/>
              <a:t>Experiment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✓"/>
            </a:pPr>
            <a:r>
              <a:rPr lang="en-GB"/>
              <a:t>Gruppendiskussion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✓"/>
            </a:pPr>
            <a:r>
              <a:rPr lang="en-GB"/>
              <a:t>Qualitative Inhaltsanalyse</a:t>
            </a:r>
            <a:br>
              <a:rPr lang="en-GB"/>
            </a:br>
            <a:br>
              <a:rPr lang="en-GB"/>
            </a:b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8"/>
          <p:cNvSpPr txBox="1">
            <a:spLocks noGrp="1"/>
          </p:cNvSpPr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Ergebnisse</a:t>
            </a:r>
            <a:endParaRPr/>
          </a:p>
        </p:txBody>
      </p:sp>
      <p:sp>
        <p:nvSpPr>
          <p:cNvPr id="161" name="Google Shape;161;p38"/>
          <p:cNvSpPr txBox="1">
            <a:spLocks noGrp="1"/>
          </p:cNvSpPr>
          <p:nvPr>
            <p:ph type="body" idx="1"/>
          </p:nvPr>
        </p:nvSpPr>
        <p:spPr>
          <a:xfrm>
            <a:off x="1184150" y="1076275"/>
            <a:ext cx="6435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i="1" dirty="0"/>
              <a:t>Max. 8 Seiten (20 % der </a:t>
            </a:r>
            <a:r>
              <a:rPr lang="en-GB" i="1" dirty="0" err="1"/>
              <a:t>Bachelorarbeit</a:t>
            </a:r>
            <a:r>
              <a:rPr lang="en-GB" i="1" dirty="0"/>
              <a:t>)</a:t>
            </a:r>
            <a:endParaRPr i="1" dirty="0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-GB" dirty="0" err="1"/>
              <a:t>Ausführung</a:t>
            </a:r>
            <a:r>
              <a:rPr lang="en-GB" dirty="0"/>
              <a:t> des </a:t>
            </a:r>
            <a:r>
              <a:rPr lang="en-GB" dirty="0" err="1"/>
              <a:t>Untersuchungskonzepts</a:t>
            </a:r>
            <a:r>
              <a:rPr lang="en-GB" dirty="0"/>
              <a:t> </a:t>
            </a:r>
            <a:br>
              <a:rPr lang="en-GB" dirty="0"/>
            </a:b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 err="1"/>
              <a:t>Anwendung</a:t>
            </a:r>
            <a:r>
              <a:rPr lang="en-GB" dirty="0"/>
              <a:t> der </a:t>
            </a:r>
            <a:r>
              <a:rPr lang="en-GB" dirty="0" err="1"/>
              <a:t>beschriebenen</a:t>
            </a:r>
            <a:r>
              <a:rPr lang="en-GB" dirty="0"/>
              <a:t> </a:t>
            </a:r>
            <a:r>
              <a:rPr lang="en-GB" dirty="0" err="1"/>
              <a:t>Methoden</a:t>
            </a:r>
            <a:endParaRPr lang="en-GB" dirty="0"/>
          </a:p>
          <a:p>
            <a:pPr marL="571500" lvl="1" indent="0">
              <a:buNone/>
            </a:pPr>
            <a:r>
              <a:rPr lang="en-GB" b="1" dirty="0"/>
              <a:t>→ </a:t>
            </a:r>
            <a:r>
              <a:rPr lang="en-GB" b="1" dirty="0" err="1"/>
              <a:t>Beschreibung</a:t>
            </a:r>
            <a:r>
              <a:rPr lang="en-GB" b="1" dirty="0"/>
              <a:t> der </a:t>
            </a:r>
            <a:r>
              <a:rPr lang="en-GB" b="1" dirty="0" err="1"/>
              <a:t>Untersuchung</a:t>
            </a:r>
            <a:r>
              <a:rPr lang="en-GB" b="1" dirty="0"/>
              <a:t> und Analyse der </a:t>
            </a:r>
            <a:r>
              <a:rPr lang="en-GB" b="1" dirty="0" err="1"/>
              <a:t>Ergebnisse</a:t>
            </a:r>
            <a:endParaRPr lang="en-GB" b="1" dirty="0"/>
          </a:p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lang="en-GB" dirty="0"/>
          </a:p>
          <a:p>
            <a:r>
              <a:rPr lang="en-GB" dirty="0" err="1"/>
              <a:t>Beantwortung</a:t>
            </a:r>
            <a:r>
              <a:rPr lang="en-GB" dirty="0"/>
              <a:t> der </a:t>
            </a:r>
            <a:r>
              <a:rPr lang="en-GB" dirty="0" err="1"/>
              <a:t>Forschungsfrage</a:t>
            </a:r>
            <a:r>
              <a:rPr lang="en-GB" dirty="0"/>
              <a:t>(n)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endParaRPr lang="en-GB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endParaRPr dirty="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br>
              <a:rPr lang="en-GB" dirty="0"/>
            </a:b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9"/>
          <p:cNvSpPr txBox="1">
            <a:spLocks noGrp="1"/>
          </p:cNvSpPr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Diskussion</a:t>
            </a:r>
            <a:endParaRPr/>
          </a:p>
        </p:txBody>
      </p:sp>
      <p:sp>
        <p:nvSpPr>
          <p:cNvPr id="167" name="Google Shape;167;p39"/>
          <p:cNvSpPr txBox="1">
            <a:spLocks noGrp="1"/>
          </p:cNvSpPr>
          <p:nvPr>
            <p:ph type="body" idx="1"/>
          </p:nvPr>
        </p:nvSpPr>
        <p:spPr>
          <a:xfrm>
            <a:off x="1184150" y="1076275"/>
            <a:ext cx="68058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i="1"/>
              <a:t>Max. 2 Seiten (5 % der Bachelorarbeit)</a:t>
            </a:r>
            <a:endParaRPr i="1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Beschreibung der Folgen und Ursachen der Ergebnisse</a:t>
            </a:r>
            <a:br>
              <a:rPr lang="en-GB"/>
            </a:br>
            <a:r>
              <a:rPr lang="en-GB"/>
              <a:t>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Darlegung eventueller Einschränkungen und Vorschläge für zukünftige Forschungen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40"/>
          <p:cNvSpPr txBox="1">
            <a:spLocks noGrp="1"/>
          </p:cNvSpPr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Fazit</a:t>
            </a:r>
            <a:endParaRPr/>
          </a:p>
        </p:txBody>
      </p:sp>
      <p:sp>
        <p:nvSpPr>
          <p:cNvPr id="173" name="Google Shape;173;p40"/>
          <p:cNvSpPr txBox="1">
            <a:spLocks noGrp="1"/>
          </p:cNvSpPr>
          <p:nvPr>
            <p:ph type="body" idx="1"/>
          </p:nvPr>
        </p:nvSpPr>
        <p:spPr>
          <a:xfrm>
            <a:off x="1184150" y="1076275"/>
            <a:ext cx="67362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i="1"/>
              <a:t>Max. 2 Seiten (5 % der Bachelorarbeit)</a:t>
            </a:r>
            <a:endParaRPr i="1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Präsentation der wichtigsten Ergebnisse </a:t>
            </a:r>
            <a:br>
              <a:rPr lang="en-GB"/>
            </a:b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Keine neuen Informationen </a:t>
            </a:r>
            <a:br>
              <a:rPr lang="en-GB"/>
            </a:b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Bezugnahme auf die zu Beginn gestellte Forschungsfrage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41"/>
          <p:cNvSpPr txBox="1">
            <a:spLocks noGrp="1"/>
          </p:cNvSpPr>
          <p:nvPr>
            <p:ph type="title"/>
          </p:nvPr>
        </p:nvSpPr>
        <p:spPr>
          <a:xfrm>
            <a:off x="972000" y="2150850"/>
            <a:ext cx="72000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Literaturverzeichnis, Anhang und eidesstattliche Erklärung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4"/>
          <p:cNvSpPr txBox="1">
            <a:spLocks noGrp="1"/>
          </p:cNvSpPr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Inhalt</a:t>
            </a:r>
            <a:endParaRPr/>
          </a:p>
        </p:txBody>
      </p:sp>
      <p:sp>
        <p:nvSpPr>
          <p:cNvPr id="79" name="Google Shape;79;p24"/>
          <p:cNvSpPr txBox="1">
            <a:spLocks noGrp="1"/>
          </p:cNvSpPr>
          <p:nvPr>
            <p:ph type="body" idx="1"/>
          </p:nvPr>
        </p:nvSpPr>
        <p:spPr>
          <a:xfrm>
            <a:off x="934075" y="1271650"/>
            <a:ext cx="7200000" cy="329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Sinn und Zweck der Gliederung</a:t>
            </a:r>
            <a:br>
              <a:rPr lang="en-GB"/>
            </a:b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Deckblatt und Verzeichnisse </a:t>
            </a:r>
            <a:br>
              <a:rPr lang="en-GB"/>
            </a:b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Textteil deiner Bachelorarbeit </a:t>
            </a:r>
            <a:br>
              <a:rPr lang="en-GB"/>
            </a:b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Literaturverzeichnis, Anhang und eidesstattliche Erklärung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42"/>
          <p:cNvSpPr txBox="1">
            <a:spLocks noGrp="1"/>
          </p:cNvSpPr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Literaturverzeichnis</a:t>
            </a:r>
            <a:endParaRPr/>
          </a:p>
        </p:txBody>
      </p:sp>
      <p:sp>
        <p:nvSpPr>
          <p:cNvPr id="184" name="Google Shape;184;p42"/>
          <p:cNvSpPr txBox="1">
            <a:spLocks noGrp="1"/>
          </p:cNvSpPr>
          <p:nvPr>
            <p:ph type="body" idx="1"/>
          </p:nvPr>
        </p:nvSpPr>
        <p:spPr>
          <a:xfrm>
            <a:off x="1184150" y="1076275"/>
            <a:ext cx="67362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i="1"/>
              <a:t>Alle Quellen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Sämtliche Quellen müssen genannt werden</a:t>
            </a:r>
            <a:br>
              <a:rPr lang="en-GB"/>
            </a:b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Quellen, die nicht im Text vorkommen, dürfen nicht genannt werden</a:t>
            </a:r>
            <a:br>
              <a:rPr lang="en-GB"/>
            </a:b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Auflistung der Quellen in alphabetische Reihenfolge</a:t>
            </a:r>
            <a:br>
              <a:rPr lang="en-GB"/>
            </a:b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Einheitliche Zitierweise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43"/>
          <p:cNvSpPr txBox="1">
            <a:spLocks noGrp="1"/>
          </p:cNvSpPr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Anhang</a:t>
            </a:r>
            <a:endParaRPr/>
          </a:p>
        </p:txBody>
      </p:sp>
      <p:sp>
        <p:nvSpPr>
          <p:cNvPr id="190" name="Google Shape;190;p43"/>
          <p:cNvSpPr txBox="1">
            <a:spLocks noGrp="1"/>
          </p:cNvSpPr>
          <p:nvPr>
            <p:ph type="body" idx="1"/>
          </p:nvPr>
        </p:nvSpPr>
        <p:spPr>
          <a:xfrm>
            <a:off x="1184150" y="1076275"/>
            <a:ext cx="69498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i="1"/>
              <a:t>(optional)</a:t>
            </a:r>
            <a:endParaRPr i="1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Bietet die Möglichkeit, ergänzende Informationen anzugeben</a:t>
            </a:r>
            <a:br>
              <a:rPr lang="en-GB"/>
            </a:b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Nur Material, das im Fließtext den Lesefluss stören würde, jedoch notwendig für deine Argumentation ist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44"/>
          <p:cNvSpPr txBox="1">
            <a:spLocks noGrp="1"/>
          </p:cNvSpPr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Eidesstattliche Erklärung</a:t>
            </a:r>
            <a:endParaRPr/>
          </a:p>
        </p:txBody>
      </p:sp>
      <p:sp>
        <p:nvSpPr>
          <p:cNvPr id="196" name="Google Shape;196;p44"/>
          <p:cNvSpPr txBox="1">
            <a:spLocks noGrp="1"/>
          </p:cNvSpPr>
          <p:nvPr>
            <p:ph type="body" idx="1"/>
          </p:nvPr>
        </p:nvSpPr>
        <p:spPr>
          <a:xfrm>
            <a:off x="1184150" y="1076275"/>
            <a:ext cx="67362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i="1"/>
              <a:t>Halbe Seite</a:t>
            </a:r>
            <a:endParaRPr i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Mit der eidesstattlichen Erklärung versicherst du ... </a:t>
            </a:r>
            <a:br>
              <a:rPr lang="en-GB"/>
            </a:b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✓"/>
            </a:pPr>
            <a:r>
              <a:rPr lang="en-GB"/>
              <a:t>… deine Bachelorarbeit eigenständig und ohne fremde Hilfe verfasst zu haben.</a:t>
            </a:r>
            <a:br>
              <a:rPr lang="en-GB"/>
            </a:b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✓"/>
            </a:pPr>
            <a:r>
              <a:rPr lang="en-GB"/>
              <a:t>… nur die von dir angegeben Quellen verwendet wurden.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45"/>
          <p:cNvSpPr txBox="1">
            <a:spLocks noGrp="1"/>
          </p:cNvSpPr>
          <p:nvPr>
            <p:ph type="title"/>
          </p:nvPr>
        </p:nvSpPr>
        <p:spPr>
          <a:xfrm>
            <a:off x="972000" y="2150850"/>
            <a:ext cx="72000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Empfohlene Ressourcen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46"/>
          <p:cNvSpPr txBox="1">
            <a:spLocks noGrp="1"/>
          </p:cNvSpPr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Hi, wir sind Scribbr </a:t>
            </a:r>
            <a:r>
              <a:rPr lang="en-GB">
                <a:solidFill>
                  <a:schemeClr val="dk1"/>
                </a:solidFill>
              </a:rPr>
              <a:t>👋</a:t>
            </a:r>
            <a:endParaRPr/>
          </a:p>
        </p:txBody>
      </p:sp>
      <p:sp>
        <p:nvSpPr>
          <p:cNvPr id="207" name="Google Shape;207;p46"/>
          <p:cNvSpPr txBox="1">
            <a:spLocks noGrp="1"/>
          </p:cNvSpPr>
          <p:nvPr>
            <p:ph type="body" idx="1"/>
          </p:nvPr>
        </p:nvSpPr>
        <p:spPr>
          <a:xfrm>
            <a:off x="934075" y="1152475"/>
            <a:ext cx="7200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/>
              <a:t>Wir sind ein 60-köpfiges Team in Amsterdam mit weltweit mehr als 500 Korrektoren und Korrektorinnen. Unser Ziel ist es, Studierenden dabei zu helfen, ihr Studium erfolgreich abzuschließen.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400"/>
              <a:t>Dafür arbeiten wir jeden Tag an unseren Services: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sz="1400" u="sng">
                <a:solidFill>
                  <a:schemeClr val="hlink"/>
                </a:solidFill>
                <a:hlinkClick r:id="rId3"/>
              </a:rPr>
              <a:t>Lektorat &amp; Korrekturlesen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sz="1400" u="sng">
                <a:solidFill>
                  <a:schemeClr val="hlink"/>
                </a:solidFill>
                <a:hlinkClick r:id="rId4"/>
              </a:rPr>
              <a:t>Plagiatsprüfung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sz="1400" u="sng">
                <a:solidFill>
                  <a:schemeClr val="hlink"/>
                </a:solidFill>
                <a:hlinkClick r:id="rId5"/>
              </a:rPr>
              <a:t>Literatur-Generatoren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sz="1400" u="sng">
                <a:solidFill>
                  <a:schemeClr val="hlink"/>
                </a:solidFill>
                <a:hlinkClick r:id="rId6"/>
              </a:rPr>
              <a:t>Wissensdatenbank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sz="1400"/>
              <a:t>akademischer </a:t>
            </a:r>
            <a:r>
              <a:rPr lang="en-GB" sz="1400" u="sng">
                <a:solidFill>
                  <a:schemeClr val="hlink"/>
                </a:solidFill>
                <a:hlinkClick r:id="rId7"/>
              </a:rPr>
              <a:t>YouTube-Kanal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47"/>
          <p:cNvSpPr txBox="1">
            <a:spLocks noGrp="1"/>
          </p:cNvSpPr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Diese Präsentation nutzen</a:t>
            </a:r>
            <a:endParaRPr/>
          </a:p>
        </p:txBody>
      </p:sp>
      <p:sp>
        <p:nvSpPr>
          <p:cNvPr id="213" name="Google Shape;213;p47"/>
          <p:cNvSpPr txBox="1">
            <a:spLocks noGrp="1"/>
          </p:cNvSpPr>
          <p:nvPr>
            <p:ph type="body" idx="1"/>
          </p:nvPr>
        </p:nvSpPr>
        <p:spPr>
          <a:xfrm>
            <a:off x="934075" y="1152475"/>
            <a:ext cx="7200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/>
              <a:t>Diese Präsentation kann frei genutzt werden, um Studierende mit allen wichtigen Informationen zum Aufbau und der Gliederung der Bachelorarbeit  zu versorgen. Folgendes ist gestattet:</a:t>
            </a:r>
            <a:endParaRPr sz="1400"/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✓"/>
            </a:pPr>
            <a:r>
              <a:rPr lang="en-GB" sz="1400"/>
              <a:t>diese Präsentation in der Vorlesung zeigen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✓"/>
            </a:pPr>
            <a:r>
              <a:rPr lang="en-GB" sz="1400"/>
              <a:t>Folien verändern oder löschen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✓"/>
            </a:pPr>
            <a:r>
              <a:rPr lang="en-GB" sz="1400"/>
              <a:t>diese Präsentation in gedruckter Form oder auf privaten Lernplattformen teilen (z. B. Moodle, Blackboard, Google Classroom etc.)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400"/>
              <a:t>Wir bitten darum, Scribbr als Urheber für diese Ressource anzugeben.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1400"/>
              <a:t>Fragen oder Feedback? Schreiben Sie eine E-Mail an mandy@scribbr.com und wir melden uns bei Ihnen!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5"/>
          <p:cNvSpPr txBox="1">
            <a:spLocks noGrp="1"/>
          </p:cNvSpPr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Sinn und Zweck der Gliederung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85" name="Google Shape;85;p25"/>
          <p:cNvSpPr txBox="1">
            <a:spLocks noGrp="1"/>
          </p:cNvSpPr>
          <p:nvPr>
            <p:ph type="body" idx="1"/>
          </p:nvPr>
        </p:nvSpPr>
        <p:spPr>
          <a:xfrm>
            <a:off x="1327175" y="1152475"/>
            <a:ext cx="6807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br>
              <a:rPr lang="en-GB"/>
            </a:br>
            <a:r>
              <a:rPr lang="en-GB"/>
              <a:t>Die Gliederung dient als </a:t>
            </a:r>
            <a:r>
              <a:rPr lang="en-GB" b="1"/>
              <a:t>Überblick über den Aufbau </a:t>
            </a:r>
            <a:r>
              <a:rPr lang="en-GB"/>
              <a:t>deiner Bachelorarbeit.</a:t>
            </a:r>
            <a:br>
              <a:rPr lang="en-GB"/>
            </a:br>
            <a:br>
              <a:rPr lang="en-GB"/>
            </a:br>
            <a:r>
              <a:rPr lang="en-GB"/>
              <a:t>Sie reflektiert den </a:t>
            </a:r>
            <a:r>
              <a:rPr lang="en-GB" b="1"/>
              <a:t>logischen Aufbau</a:t>
            </a:r>
            <a:r>
              <a:rPr lang="en-GB"/>
              <a:t> der einzelnen Kapitel und vermittelt der Leserschaft einen ersten Eindruck deiner wissenschaftlichen Arbeit.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6"/>
          <p:cNvSpPr txBox="1">
            <a:spLocks noGrp="1"/>
          </p:cNvSpPr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Bestandteile einer Gliederung</a:t>
            </a:r>
            <a:endParaRPr>
              <a:solidFill>
                <a:srgbClr val="FF0000"/>
              </a:solidFill>
            </a:endParaRPr>
          </a:p>
        </p:txBody>
      </p:sp>
      <p:graphicFrame>
        <p:nvGraphicFramePr>
          <p:cNvPr id="91" name="Google Shape;91;p26"/>
          <p:cNvGraphicFramePr/>
          <p:nvPr/>
        </p:nvGraphicFramePr>
        <p:xfrm>
          <a:off x="496688" y="12477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{44CC7536-AE79-4854-9573-1AAC5A2BB3DD}</a:tableStyleId>
              </a:tblPr>
              <a:tblGrid>
                <a:gridCol w="28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9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9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>
                          <a:solidFill>
                            <a:srgbClr val="1B2B68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Deckblatt &amp; Verzeichnisse</a:t>
                      </a:r>
                      <a:endParaRPr sz="1600">
                        <a:solidFill>
                          <a:srgbClr val="1B2B68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>
                          <a:solidFill>
                            <a:srgbClr val="1B2B68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Textteile</a:t>
                      </a:r>
                      <a:endParaRPr sz="1600">
                        <a:solidFill>
                          <a:srgbClr val="1B2B68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>
                          <a:solidFill>
                            <a:srgbClr val="1B2B68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Nach dem Textteil</a:t>
                      </a:r>
                      <a:endParaRPr sz="1600">
                        <a:solidFill>
                          <a:srgbClr val="1B2B68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360000" lvl="0" indent="-281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B68"/>
                        </a:buClr>
                        <a:buSzPts val="1600"/>
                        <a:buFont typeface="Open Sans"/>
                        <a:buChar char="●"/>
                      </a:pPr>
                      <a:r>
                        <a:rPr lang="en-GB" sz="1600">
                          <a:solidFill>
                            <a:srgbClr val="1B2B68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Deckblatt</a:t>
                      </a:r>
                      <a:endParaRPr sz="1600">
                        <a:solidFill>
                          <a:srgbClr val="1B2B68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  <a:p>
                      <a:pPr marL="360000" lvl="0" indent="-281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B68"/>
                        </a:buClr>
                        <a:buSzPts val="1600"/>
                        <a:buFont typeface="Open Sans"/>
                        <a:buChar char="●"/>
                      </a:pPr>
                      <a:r>
                        <a:rPr lang="en-GB" sz="1600">
                          <a:solidFill>
                            <a:srgbClr val="1B2B68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Abstract</a:t>
                      </a:r>
                      <a:endParaRPr sz="1600">
                        <a:solidFill>
                          <a:srgbClr val="1B2B68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  <a:p>
                      <a:pPr marL="360000" lvl="0" indent="-281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B68"/>
                        </a:buClr>
                        <a:buSzPts val="1600"/>
                        <a:buFont typeface="Open Sans"/>
                        <a:buChar char="●"/>
                      </a:pPr>
                      <a:r>
                        <a:rPr lang="en-GB" sz="1600">
                          <a:solidFill>
                            <a:srgbClr val="1B2B68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Vorwort und Danksagung</a:t>
                      </a:r>
                      <a:endParaRPr sz="1600">
                        <a:solidFill>
                          <a:srgbClr val="1B2B68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  <a:p>
                      <a:pPr marL="360000" lvl="0" indent="-281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B68"/>
                        </a:buClr>
                        <a:buSzPts val="1600"/>
                        <a:buFont typeface="Open Sans"/>
                        <a:buChar char="●"/>
                      </a:pPr>
                      <a:r>
                        <a:rPr lang="en-GB" sz="1600">
                          <a:solidFill>
                            <a:srgbClr val="1B2B68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Inhaltsverzeichnis </a:t>
                      </a:r>
                      <a:endParaRPr sz="1600">
                        <a:solidFill>
                          <a:srgbClr val="1B2B68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  <a:p>
                      <a:pPr marL="360000" lvl="0" indent="-281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B68"/>
                        </a:buClr>
                        <a:buSzPts val="1600"/>
                        <a:buFont typeface="Open Sans"/>
                        <a:buChar char="●"/>
                      </a:pPr>
                      <a:r>
                        <a:rPr lang="en-GB" sz="1600">
                          <a:solidFill>
                            <a:srgbClr val="1B2B68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Abbildungs- und Tabellenverzeichnis </a:t>
                      </a:r>
                      <a:endParaRPr sz="1600">
                        <a:solidFill>
                          <a:srgbClr val="1B2B68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  <a:p>
                      <a:pPr marL="360000" lvl="0" indent="-281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B68"/>
                        </a:buClr>
                        <a:buSzPts val="1600"/>
                        <a:buFont typeface="Open Sans"/>
                        <a:buChar char="●"/>
                      </a:pPr>
                      <a:r>
                        <a:rPr lang="en-GB" sz="1600">
                          <a:solidFill>
                            <a:srgbClr val="1B2B68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Abkürzungsverzeichnis</a:t>
                      </a:r>
                      <a:endParaRPr sz="1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0000" lvl="0" indent="-281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B68"/>
                        </a:buClr>
                        <a:buSzPts val="1600"/>
                        <a:buFont typeface="Open Sans"/>
                        <a:buChar char="●"/>
                      </a:pPr>
                      <a:r>
                        <a:rPr lang="en-GB" sz="1600">
                          <a:solidFill>
                            <a:srgbClr val="1B2B68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Einleitung</a:t>
                      </a:r>
                      <a:endParaRPr sz="1600">
                        <a:solidFill>
                          <a:srgbClr val="1B2B68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  <a:p>
                      <a:pPr marL="360000" lvl="0" indent="-281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B68"/>
                        </a:buClr>
                        <a:buSzPts val="1600"/>
                        <a:buFont typeface="Open Sans"/>
                        <a:buChar char="●"/>
                      </a:pPr>
                      <a:r>
                        <a:rPr lang="en-GB" sz="1600">
                          <a:solidFill>
                            <a:srgbClr val="1B2B68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Theoretischer Teil </a:t>
                      </a:r>
                      <a:endParaRPr sz="1600">
                        <a:solidFill>
                          <a:srgbClr val="1B2B68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  <a:p>
                      <a:pPr marL="360000" lvl="0" indent="-281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B68"/>
                        </a:buClr>
                        <a:buSzPts val="1600"/>
                        <a:buFont typeface="Open Sans"/>
                        <a:buChar char="●"/>
                      </a:pPr>
                      <a:r>
                        <a:rPr lang="en-GB" sz="1600">
                          <a:solidFill>
                            <a:srgbClr val="1B2B68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Methodik</a:t>
                      </a:r>
                      <a:endParaRPr sz="1600">
                        <a:solidFill>
                          <a:srgbClr val="1B2B68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  <a:p>
                      <a:pPr marL="360000" lvl="0" indent="-281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B68"/>
                        </a:buClr>
                        <a:buSzPts val="1600"/>
                        <a:buFont typeface="Open Sans"/>
                        <a:buChar char="●"/>
                      </a:pPr>
                      <a:r>
                        <a:rPr lang="en-GB" sz="1600">
                          <a:solidFill>
                            <a:srgbClr val="1B2B68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Ergebnisse</a:t>
                      </a:r>
                      <a:endParaRPr sz="1600">
                        <a:solidFill>
                          <a:srgbClr val="1B2B68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  <a:p>
                      <a:pPr marL="360000" lvl="0" indent="-281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B68"/>
                        </a:buClr>
                        <a:buSzPts val="1600"/>
                        <a:buFont typeface="Open Sans"/>
                        <a:buChar char="●"/>
                      </a:pPr>
                      <a:r>
                        <a:rPr lang="en-GB" sz="1600">
                          <a:solidFill>
                            <a:srgbClr val="1B2B68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Diskussion</a:t>
                      </a:r>
                      <a:endParaRPr sz="1600">
                        <a:solidFill>
                          <a:srgbClr val="1B2B68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  <a:p>
                      <a:pPr marL="360000" lvl="0" indent="-281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B68"/>
                        </a:buClr>
                        <a:buSzPts val="1600"/>
                        <a:buFont typeface="Open Sans"/>
                        <a:buChar char="●"/>
                      </a:pPr>
                      <a:r>
                        <a:rPr lang="en-GB" sz="1600">
                          <a:solidFill>
                            <a:srgbClr val="1B2B68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Fazit</a:t>
                      </a:r>
                      <a:endParaRPr sz="1600">
                        <a:solidFill>
                          <a:srgbClr val="1B2B68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  <a:p>
                      <a:pPr marL="0" lvl="0" indent="0" algn="l" rtl="0">
                        <a:spcBef>
                          <a:spcPts val="160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0000" lvl="0" indent="-281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B68"/>
                        </a:buClr>
                        <a:buSzPts val="1600"/>
                        <a:buFont typeface="Open Sans"/>
                        <a:buChar char="●"/>
                      </a:pPr>
                      <a:r>
                        <a:rPr lang="en-GB" sz="1600">
                          <a:solidFill>
                            <a:srgbClr val="1B2B68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Literaturverzeichnis </a:t>
                      </a:r>
                      <a:endParaRPr sz="1600">
                        <a:solidFill>
                          <a:srgbClr val="1B2B68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  <a:p>
                      <a:pPr marL="360000" lvl="0" indent="-281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B68"/>
                        </a:buClr>
                        <a:buSzPts val="1600"/>
                        <a:buFont typeface="Open Sans"/>
                        <a:buChar char="●"/>
                      </a:pPr>
                      <a:r>
                        <a:rPr lang="en-GB" sz="1600">
                          <a:solidFill>
                            <a:srgbClr val="1B2B68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Anhang</a:t>
                      </a:r>
                      <a:endParaRPr sz="1600">
                        <a:solidFill>
                          <a:srgbClr val="1B2B68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  <a:p>
                      <a:pPr marL="360000" lvl="0" indent="-281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B68"/>
                        </a:buClr>
                        <a:buSzPts val="1600"/>
                        <a:buFont typeface="Open Sans"/>
                        <a:buChar char="●"/>
                      </a:pPr>
                      <a:r>
                        <a:rPr lang="en-GB" sz="1600">
                          <a:solidFill>
                            <a:srgbClr val="1B2B68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Eidesstattliche Erklärung</a:t>
                      </a:r>
                      <a:endParaRPr sz="1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7"/>
          <p:cNvSpPr txBox="1">
            <a:spLocks noGrp="1"/>
          </p:cNvSpPr>
          <p:nvPr>
            <p:ph type="title"/>
          </p:nvPr>
        </p:nvSpPr>
        <p:spPr>
          <a:xfrm>
            <a:off x="972000" y="2150850"/>
            <a:ext cx="72000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Deckblatt und Verzeichnisse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8"/>
          <p:cNvSpPr txBox="1">
            <a:spLocks noGrp="1"/>
          </p:cNvSpPr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Deckblatt </a:t>
            </a:r>
            <a:endParaRPr/>
          </a:p>
        </p:txBody>
      </p:sp>
      <p:sp>
        <p:nvSpPr>
          <p:cNvPr id="102" name="Google Shape;102;p28"/>
          <p:cNvSpPr txBox="1">
            <a:spLocks noGrp="1"/>
          </p:cNvSpPr>
          <p:nvPr>
            <p:ph type="body" idx="1"/>
          </p:nvPr>
        </p:nvSpPr>
        <p:spPr>
          <a:xfrm>
            <a:off x="1184150" y="1152475"/>
            <a:ext cx="70641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i="1"/>
              <a:t>1 Seite </a:t>
            </a:r>
            <a:br>
              <a:rPr lang="en-GB"/>
            </a:br>
            <a:endParaRPr sz="700" i="1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✓"/>
            </a:pPr>
            <a:r>
              <a:rPr lang="en-GB"/>
              <a:t>Titel (und Untertitel) deiner Bachelorarbeit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✓"/>
            </a:pPr>
            <a:r>
              <a:rPr lang="en-GB"/>
              <a:t>Name und Logo der Hochschule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✓"/>
            </a:pPr>
            <a:r>
              <a:rPr lang="en-GB"/>
              <a:t>Dein Name und deine Matrikelnummer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✓"/>
            </a:pPr>
            <a:r>
              <a:rPr lang="en-GB"/>
              <a:t>Name der betreuenden Lehrperson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✓"/>
            </a:pPr>
            <a:r>
              <a:rPr lang="en-GB"/>
              <a:t>Name des Studiengangs und des Fachbereichs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9"/>
          <p:cNvSpPr txBox="1">
            <a:spLocks noGrp="1"/>
          </p:cNvSpPr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Abstract</a:t>
            </a:r>
            <a:endParaRPr/>
          </a:p>
        </p:txBody>
      </p:sp>
      <p:sp>
        <p:nvSpPr>
          <p:cNvPr id="108" name="Google Shape;108;p29"/>
          <p:cNvSpPr txBox="1">
            <a:spLocks noGrp="1"/>
          </p:cNvSpPr>
          <p:nvPr>
            <p:ph type="body" idx="1"/>
          </p:nvPr>
        </p:nvSpPr>
        <p:spPr>
          <a:xfrm>
            <a:off x="1184150" y="1152475"/>
            <a:ext cx="70641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i="1"/>
              <a:t>1 Seite </a:t>
            </a:r>
            <a:br>
              <a:rPr lang="en-GB"/>
            </a:br>
            <a:br>
              <a:rPr lang="en-GB"/>
            </a:br>
            <a:r>
              <a:rPr lang="en-GB"/>
              <a:t>Das Abstract dient als kurze Übersicht über den Inhalt deiner Arbeit. 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Was ist das Thema?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Was wurde untersucht?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Was ist das Ergebnis?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Was bedeuten deine Ergebnisse?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0"/>
          <p:cNvSpPr txBox="1">
            <a:spLocks noGrp="1"/>
          </p:cNvSpPr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Vorwort und Danksagung</a:t>
            </a:r>
            <a:endParaRPr/>
          </a:p>
        </p:txBody>
      </p:sp>
      <p:sp>
        <p:nvSpPr>
          <p:cNvPr id="114" name="Google Shape;114;p30"/>
          <p:cNvSpPr txBox="1">
            <a:spLocks noGrp="1"/>
          </p:cNvSpPr>
          <p:nvPr>
            <p:ph type="body" idx="1"/>
          </p:nvPr>
        </p:nvSpPr>
        <p:spPr>
          <a:xfrm>
            <a:off x="1184150" y="1152475"/>
            <a:ext cx="70641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i="1"/>
              <a:t>Jeweils max. 1 Seite (optional)</a:t>
            </a:r>
            <a:br>
              <a:rPr lang="en-GB"/>
            </a:br>
            <a:br>
              <a:rPr lang="en-GB"/>
            </a:br>
            <a:r>
              <a:rPr lang="en-GB" b="1"/>
              <a:t>Vorwort </a:t>
            </a:r>
            <a:endParaRPr b="1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Verleiht deiner Arbeit eine persönliche Note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b="1"/>
              <a:t>Danksagung</a:t>
            </a:r>
            <a:r>
              <a:rPr lang="en-GB"/>
              <a:t> 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Du kannst dich bei verschiedenen Personen oder Institutionen bedanken, die dich während deiner Abschlussarbeit unterstützt haben.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1"/>
          <p:cNvSpPr txBox="1">
            <a:spLocks noGrp="1"/>
          </p:cNvSpPr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Inhaltsverzeichnis</a:t>
            </a:r>
            <a:endParaRPr/>
          </a:p>
        </p:txBody>
      </p:sp>
      <p:sp>
        <p:nvSpPr>
          <p:cNvPr id="120" name="Google Shape;120;p31"/>
          <p:cNvSpPr txBox="1">
            <a:spLocks noGrp="1"/>
          </p:cNvSpPr>
          <p:nvPr>
            <p:ph type="body" idx="1"/>
          </p:nvPr>
        </p:nvSpPr>
        <p:spPr>
          <a:xfrm>
            <a:off x="1184150" y="1076275"/>
            <a:ext cx="7155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i="1"/>
              <a:t>Max. 2 Seiten </a:t>
            </a:r>
            <a:endParaRPr i="1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Gibt einen Überblick über die Struktur deiner Bachelorarbeit </a:t>
            </a:r>
            <a:br>
              <a:rPr lang="en-GB"/>
            </a:b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Enthält sämtliche Kapitel und Unterkapitel deiner Arbeit mit den entsprechenden Seitenzahlen</a:t>
            </a:r>
            <a:br>
              <a:rPr lang="en-GB"/>
            </a:br>
            <a:br>
              <a:rPr lang="en-GB"/>
            </a:b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cribbr">
  <a:themeElements>
    <a:clrScheme name="Simple Light">
      <a:dk1>
        <a:srgbClr val="202F66"/>
      </a:dk1>
      <a:lt1>
        <a:srgbClr val="FFFFFF"/>
      </a:lt1>
      <a:dk2>
        <a:srgbClr val="15204F"/>
      </a:dk2>
      <a:lt2>
        <a:srgbClr val="F9F9FB"/>
      </a:lt2>
      <a:accent1>
        <a:srgbClr val="FC5216"/>
      </a:accent1>
      <a:accent2>
        <a:srgbClr val="18CDBB"/>
      </a:accent2>
      <a:accent3>
        <a:srgbClr val="BE59BE"/>
      </a:accent3>
      <a:accent4>
        <a:srgbClr val="92C65A"/>
      </a:accent4>
      <a:accent5>
        <a:srgbClr val="FFC107"/>
      </a:accent5>
      <a:accent6>
        <a:srgbClr val="FF6562"/>
      </a:accent6>
      <a:hlink>
        <a:srgbClr val="1F80E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1297</Words>
  <Application>Microsoft Macintosh PowerPoint</Application>
  <PresentationFormat>Bildschirmpräsentation (16:9)</PresentationFormat>
  <Paragraphs>163</Paragraphs>
  <Slides>25</Slides>
  <Notes>25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25</vt:i4>
      </vt:variant>
    </vt:vector>
  </HeadingPairs>
  <TitlesOfParts>
    <vt:vector size="29" baseType="lpstr">
      <vt:lpstr>Open Sans</vt:lpstr>
      <vt:lpstr>Arial</vt:lpstr>
      <vt:lpstr>Work Sans</vt:lpstr>
      <vt:lpstr>Scribbr</vt:lpstr>
      <vt:lpstr>Aufbau und Gliederung</vt:lpstr>
      <vt:lpstr>Inhalt</vt:lpstr>
      <vt:lpstr>Sinn und Zweck der Gliederung</vt:lpstr>
      <vt:lpstr>Bestandteile einer Gliederung</vt:lpstr>
      <vt:lpstr>Deckblatt und Verzeichnisse</vt:lpstr>
      <vt:lpstr>Deckblatt </vt:lpstr>
      <vt:lpstr>Abstract</vt:lpstr>
      <vt:lpstr>Vorwort und Danksagung</vt:lpstr>
      <vt:lpstr>Inhaltsverzeichnis</vt:lpstr>
      <vt:lpstr>Abbildungs- und Tabellenverzeichnis</vt:lpstr>
      <vt:lpstr>Abkürzungsverzeichnis</vt:lpstr>
      <vt:lpstr>Textteil deiner Bachelorarbeit</vt:lpstr>
      <vt:lpstr>Einleitung</vt:lpstr>
      <vt:lpstr>Theoretischer Teil / Literaturübersicht</vt:lpstr>
      <vt:lpstr>Methodik</vt:lpstr>
      <vt:lpstr>Ergebnisse</vt:lpstr>
      <vt:lpstr>Diskussion</vt:lpstr>
      <vt:lpstr>Fazit</vt:lpstr>
      <vt:lpstr>Literaturverzeichnis, Anhang und eidesstattliche Erklärung</vt:lpstr>
      <vt:lpstr>Literaturverzeichnis</vt:lpstr>
      <vt:lpstr>Anhang</vt:lpstr>
      <vt:lpstr>Eidesstattliche Erklärung</vt:lpstr>
      <vt:lpstr>Empfohlene Ressourcen</vt:lpstr>
      <vt:lpstr>Hi, wir sind Scribbr 👋</vt:lpstr>
      <vt:lpstr>Diese Präsentation nutzen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Aufbau und Gliederung</dc:title>
  <cp:lastModifiedBy>Tobias Solis</cp:lastModifiedBy>
  <cp:revision>2</cp:revision>
  <dcterms:modified xsi:type="dcterms:W3CDTF">2023-09-14T14:59:31Z</dcterms:modified>
</cp:coreProperties>
</file>