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5143500" type="screen16x9"/>
  <p:notesSz cx="6858000" cy="9144000"/>
  <p:embeddedFontLst>
    <p:embeddedFont>
      <p:font typeface="Open Sans" panose="020B0606030504020204" pitchFamily="34" charset="0"/>
      <p:regular r:id="rId21"/>
      <p:bold r:id="rId22"/>
      <p:italic r:id="rId23"/>
      <p:boldItalic r:id="rId24"/>
    </p:embeddedFont>
    <p:embeddedFont>
      <p:font typeface="Work Sans" pitchFamily="2" charset="77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0D2A152-8C83-44E8-9ED3-CE9BA3DD93C8}">
  <a:tblStyle styleId="{A0D2A152-8C83-44E8-9ED3-CE9BA3DD93C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92"/>
    <p:restoredTop sz="94669"/>
  </p:normalViewPr>
  <p:slideViewPr>
    <p:cSldViewPr snapToGrid="0">
      <p:cViewPr varScale="1">
        <p:scale>
          <a:sx n="117" d="100"/>
          <a:sy n="117" d="100"/>
        </p:scale>
        <p:origin x="944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ribbr.de/methodik/validitaet-reliabilitaet-objektivitaet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6e89af7d62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6e89af7d62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77e8b1eb1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77e8b1eb1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/>
              <a:t>Reliabilität ist dann gegeben, wenn bei Wiederholung der Forschung das gleiche Forschungsergebnis herauskommt. 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/>
              <a:t>Hierbei ist zu beachten: Reliabilität wird auch als Messzuverlässigkeit bezeichnet. 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/>
              <a:t>Je weniger Messfehler eine Forschung enthält, desto reliabler ist sie.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1dd6d80bc0_3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1dd6d80bc0_3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GB" dirty="0">
                <a:solidFill>
                  <a:schemeClr val="dk1"/>
                </a:solidFill>
              </a:rPr>
              <a:t>Auf </a:t>
            </a:r>
            <a:r>
              <a:rPr lang="en-GB" dirty="0" err="1">
                <a:solidFill>
                  <a:schemeClr val="dk1"/>
                </a:solidFill>
              </a:rPr>
              <a:t>dieser</a:t>
            </a:r>
            <a:r>
              <a:rPr lang="en-GB" dirty="0">
                <a:solidFill>
                  <a:schemeClr val="dk1"/>
                </a:solidFill>
              </a:rPr>
              <a:t> Folie </a:t>
            </a:r>
            <a:r>
              <a:rPr lang="en-GB" dirty="0" err="1">
                <a:solidFill>
                  <a:schemeClr val="dk1"/>
                </a:solidFill>
              </a:rPr>
              <a:t>ist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ein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Beispiel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eines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Forschungsvorhabens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zu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sehen</a:t>
            </a:r>
            <a:r>
              <a:rPr lang="en-GB" dirty="0">
                <a:solidFill>
                  <a:schemeClr val="dk1"/>
                </a:solidFill>
              </a:rPr>
              <a:t>, </a:t>
            </a:r>
            <a:r>
              <a:rPr lang="en-GB" dirty="0" err="1">
                <a:solidFill>
                  <a:schemeClr val="dk1"/>
                </a:solidFill>
              </a:rPr>
              <a:t>bei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dem</a:t>
            </a:r>
            <a:r>
              <a:rPr lang="en-GB" dirty="0">
                <a:solidFill>
                  <a:schemeClr val="dk1"/>
                </a:solidFill>
              </a:rPr>
              <a:t> das </a:t>
            </a:r>
            <a:r>
              <a:rPr lang="en-GB" dirty="0" err="1">
                <a:solidFill>
                  <a:schemeClr val="dk1"/>
                </a:solidFill>
              </a:rPr>
              <a:t>Gütekriterium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Reliabilität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einmal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erfüllt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wird</a:t>
            </a:r>
            <a:r>
              <a:rPr lang="en-GB" dirty="0">
                <a:solidFill>
                  <a:schemeClr val="dk1"/>
                </a:solidFill>
              </a:rPr>
              <a:t> und </a:t>
            </a:r>
            <a:r>
              <a:rPr lang="en-GB" dirty="0" err="1">
                <a:solidFill>
                  <a:schemeClr val="dk1"/>
                </a:solidFill>
              </a:rPr>
              <a:t>einmal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nicht</a:t>
            </a:r>
            <a:r>
              <a:rPr lang="en-GB" dirty="0">
                <a:solidFill>
                  <a:schemeClr val="dk1"/>
                </a:solidFill>
              </a:rPr>
              <a:t>.  </a:t>
            </a:r>
            <a:endParaRPr dirty="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GB" dirty="0" err="1">
                <a:solidFill>
                  <a:schemeClr val="dk1"/>
                </a:solidFill>
              </a:rPr>
              <a:t>Im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Beispiel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wird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eine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Befragung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anhand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eines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Fragebogens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durchgeführt</a:t>
            </a:r>
            <a:r>
              <a:rPr lang="en-GB" dirty="0">
                <a:solidFill>
                  <a:schemeClr val="dk1"/>
                </a:solidFill>
              </a:rPr>
              <a:t>, um </a:t>
            </a:r>
            <a:r>
              <a:rPr lang="en-GB" dirty="0" err="1">
                <a:solidFill>
                  <a:schemeClr val="dk1"/>
                </a:solidFill>
              </a:rPr>
              <a:t>Personen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mit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medizinischen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Beschwerden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zu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diagnostizieren</a:t>
            </a:r>
            <a:r>
              <a:rPr lang="en-GB" dirty="0">
                <a:solidFill>
                  <a:schemeClr val="dk1"/>
                </a:solidFill>
              </a:rPr>
              <a:t>.</a:t>
            </a:r>
            <a:endParaRPr dirty="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GB" dirty="0">
                <a:solidFill>
                  <a:schemeClr val="dk1"/>
                </a:solidFill>
              </a:rPr>
              <a:t>Auf der </a:t>
            </a:r>
            <a:r>
              <a:rPr lang="en-GB" dirty="0" err="1">
                <a:solidFill>
                  <a:schemeClr val="dk1"/>
                </a:solidFill>
              </a:rPr>
              <a:t>linken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Seite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kommen</a:t>
            </a:r>
            <a:r>
              <a:rPr lang="en-GB" dirty="0">
                <a:solidFill>
                  <a:schemeClr val="dk1"/>
                </a:solidFill>
              </a:rPr>
              <a:t> die Ärzte und </a:t>
            </a:r>
            <a:r>
              <a:rPr lang="en-GB" dirty="0" err="1">
                <a:solidFill>
                  <a:schemeClr val="dk1"/>
                </a:solidFill>
              </a:rPr>
              <a:t>Ärztinnen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bei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Wiederholung</a:t>
            </a:r>
            <a:r>
              <a:rPr lang="en-GB" dirty="0">
                <a:solidFill>
                  <a:schemeClr val="dk1"/>
                </a:solidFill>
              </a:rPr>
              <a:t> der </a:t>
            </a:r>
            <a:r>
              <a:rPr lang="en-GB" dirty="0" err="1">
                <a:solidFill>
                  <a:schemeClr val="dk1"/>
                </a:solidFill>
              </a:rPr>
              <a:t>Befragung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zur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selben</a:t>
            </a:r>
            <a:r>
              <a:rPr lang="en-GB" dirty="0">
                <a:solidFill>
                  <a:schemeClr val="dk1"/>
                </a:solidFill>
              </a:rPr>
              <a:t> Diagnose. Der </a:t>
            </a:r>
            <a:r>
              <a:rPr lang="en-GB" dirty="0" err="1">
                <a:solidFill>
                  <a:schemeClr val="dk1"/>
                </a:solidFill>
              </a:rPr>
              <a:t>Fragebogen</a:t>
            </a:r>
            <a:r>
              <a:rPr lang="en-GB" dirty="0">
                <a:solidFill>
                  <a:schemeClr val="dk1"/>
                </a:solidFill>
              </a:rPr>
              <a:t> hat </a:t>
            </a:r>
            <a:r>
              <a:rPr lang="en-GB" dirty="0" err="1">
                <a:solidFill>
                  <a:schemeClr val="dk1"/>
                </a:solidFill>
              </a:rPr>
              <a:t>eine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hohe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Reliabilität</a:t>
            </a:r>
            <a:r>
              <a:rPr lang="en-GB" dirty="0">
                <a:solidFill>
                  <a:schemeClr val="dk1"/>
                </a:solidFill>
              </a:rPr>
              <a:t>.</a:t>
            </a:r>
            <a:endParaRPr dirty="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GB" dirty="0">
                <a:solidFill>
                  <a:schemeClr val="dk1"/>
                </a:solidFill>
              </a:rPr>
              <a:t>Auf der </a:t>
            </a:r>
            <a:r>
              <a:rPr lang="en-GB" dirty="0" err="1">
                <a:solidFill>
                  <a:schemeClr val="dk1"/>
                </a:solidFill>
              </a:rPr>
              <a:t>rechten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Seite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kommen</a:t>
            </a:r>
            <a:r>
              <a:rPr lang="en-GB" dirty="0">
                <a:solidFill>
                  <a:schemeClr val="dk1"/>
                </a:solidFill>
              </a:rPr>
              <a:t> die Ärzte und </a:t>
            </a:r>
            <a:r>
              <a:rPr lang="en-GB" dirty="0" err="1">
                <a:solidFill>
                  <a:schemeClr val="dk1"/>
                </a:solidFill>
              </a:rPr>
              <a:t>Ärztinnen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bei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Wiederholung</a:t>
            </a:r>
            <a:r>
              <a:rPr lang="en-GB" dirty="0">
                <a:solidFill>
                  <a:schemeClr val="dk1"/>
                </a:solidFill>
              </a:rPr>
              <a:t> der </a:t>
            </a:r>
            <a:r>
              <a:rPr lang="en-GB" dirty="0" err="1">
                <a:solidFill>
                  <a:schemeClr val="dk1"/>
                </a:solidFill>
              </a:rPr>
              <a:t>Befragung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zu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unterschiedlichen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Diagnosen</a:t>
            </a:r>
            <a:r>
              <a:rPr lang="en-GB" dirty="0">
                <a:solidFill>
                  <a:schemeClr val="dk1"/>
                </a:solidFill>
              </a:rPr>
              <a:t>. Der </a:t>
            </a:r>
            <a:r>
              <a:rPr lang="en-GB" dirty="0" err="1">
                <a:solidFill>
                  <a:schemeClr val="dk1"/>
                </a:solidFill>
              </a:rPr>
              <a:t>Fragebogen</a:t>
            </a:r>
            <a:r>
              <a:rPr lang="en-GB" dirty="0">
                <a:solidFill>
                  <a:schemeClr val="dk1"/>
                </a:solidFill>
              </a:rPr>
              <a:t> hat </a:t>
            </a:r>
            <a:r>
              <a:rPr lang="en-GB" dirty="0" err="1">
                <a:solidFill>
                  <a:schemeClr val="dk1"/>
                </a:solidFill>
              </a:rPr>
              <a:t>eine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niedrige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Reliabilität</a:t>
            </a:r>
            <a:r>
              <a:rPr lang="en-GB" dirty="0">
                <a:solidFill>
                  <a:schemeClr val="dk1"/>
                </a:solidFill>
              </a:rPr>
              <a:t>. </a:t>
            </a: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8503e350bd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8503e350bd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/>
              <a:t>Validität ist dann gegeben, wenn das gemessen wird, was erforscht werden soll. 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1dd6d80bc0_3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1dd6d80bc0_3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GB" dirty="0">
                <a:solidFill>
                  <a:schemeClr val="dk1"/>
                </a:solidFill>
              </a:rPr>
              <a:t>Auf </a:t>
            </a:r>
            <a:r>
              <a:rPr lang="en-GB" dirty="0" err="1">
                <a:solidFill>
                  <a:schemeClr val="dk1"/>
                </a:solidFill>
              </a:rPr>
              <a:t>dieser</a:t>
            </a:r>
            <a:r>
              <a:rPr lang="en-GB" dirty="0">
                <a:solidFill>
                  <a:schemeClr val="dk1"/>
                </a:solidFill>
              </a:rPr>
              <a:t> Folie </a:t>
            </a:r>
            <a:r>
              <a:rPr lang="en-GB" dirty="0" err="1">
                <a:solidFill>
                  <a:schemeClr val="dk1"/>
                </a:solidFill>
              </a:rPr>
              <a:t>ist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ein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Beispiel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eines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Forschungsvorhabens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zu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sehen</a:t>
            </a:r>
            <a:r>
              <a:rPr lang="en-GB" dirty="0">
                <a:solidFill>
                  <a:schemeClr val="dk1"/>
                </a:solidFill>
              </a:rPr>
              <a:t>, </a:t>
            </a:r>
            <a:r>
              <a:rPr lang="en-GB" dirty="0" err="1">
                <a:solidFill>
                  <a:schemeClr val="dk1"/>
                </a:solidFill>
              </a:rPr>
              <a:t>bei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dem</a:t>
            </a:r>
            <a:r>
              <a:rPr lang="en-GB" dirty="0">
                <a:solidFill>
                  <a:schemeClr val="dk1"/>
                </a:solidFill>
              </a:rPr>
              <a:t> das </a:t>
            </a:r>
            <a:r>
              <a:rPr lang="en-GB" dirty="0" err="1">
                <a:solidFill>
                  <a:schemeClr val="dk1"/>
                </a:solidFill>
              </a:rPr>
              <a:t>Gütekriterium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Validität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einmal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erfüllt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wird</a:t>
            </a:r>
            <a:r>
              <a:rPr lang="en-GB" dirty="0">
                <a:solidFill>
                  <a:schemeClr val="dk1"/>
                </a:solidFill>
              </a:rPr>
              <a:t> und </a:t>
            </a:r>
            <a:r>
              <a:rPr lang="en-GB" dirty="0" err="1">
                <a:solidFill>
                  <a:schemeClr val="dk1"/>
                </a:solidFill>
              </a:rPr>
              <a:t>einmal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nicht</a:t>
            </a:r>
            <a:r>
              <a:rPr lang="en-GB" dirty="0">
                <a:solidFill>
                  <a:schemeClr val="dk1"/>
                </a:solidFill>
              </a:rPr>
              <a:t>.  </a:t>
            </a:r>
            <a:endParaRPr dirty="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GB" dirty="0" err="1">
                <a:solidFill>
                  <a:schemeClr val="dk1"/>
                </a:solidFill>
              </a:rPr>
              <a:t>Im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Beispiel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wird</a:t>
            </a:r>
            <a:r>
              <a:rPr lang="en-GB" dirty="0">
                <a:solidFill>
                  <a:schemeClr val="dk1"/>
                </a:solidFill>
              </a:rPr>
              <a:t> der </a:t>
            </a:r>
            <a:r>
              <a:rPr lang="en-GB" dirty="0" err="1">
                <a:solidFill>
                  <a:schemeClr val="dk1"/>
                </a:solidFill>
              </a:rPr>
              <a:t>Einfluss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zweier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Marketingkampagnen</a:t>
            </a:r>
            <a:r>
              <a:rPr lang="en-GB" dirty="0">
                <a:solidFill>
                  <a:schemeClr val="dk1"/>
                </a:solidFill>
              </a:rPr>
              <a:t> auf den </a:t>
            </a:r>
            <a:r>
              <a:rPr lang="en-GB" dirty="0" err="1">
                <a:solidFill>
                  <a:schemeClr val="dk1"/>
                </a:solidFill>
              </a:rPr>
              <a:t>Umsatz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einer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Eisdiele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untersucht</a:t>
            </a:r>
            <a:r>
              <a:rPr lang="en-GB" dirty="0">
                <a:solidFill>
                  <a:schemeClr val="dk1"/>
                </a:solidFill>
              </a:rPr>
              <a:t>, um die </a:t>
            </a:r>
            <a:r>
              <a:rPr lang="en-GB" dirty="0" err="1">
                <a:solidFill>
                  <a:schemeClr val="dk1"/>
                </a:solidFill>
              </a:rPr>
              <a:t>effektivere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Kampagne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zu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bestimmen</a:t>
            </a:r>
            <a:r>
              <a:rPr lang="en-GB" dirty="0">
                <a:solidFill>
                  <a:schemeClr val="dk1"/>
                </a:solidFill>
              </a:rPr>
              <a:t>.</a:t>
            </a:r>
            <a:endParaRPr dirty="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GB" dirty="0">
                <a:solidFill>
                  <a:schemeClr val="dk1"/>
                </a:solidFill>
              </a:rPr>
              <a:t>Die </a:t>
            </a:r>
            <a:r>
              <a:rPr lang="en-GB" dirty="0" err="1">
                <a:solidFill>
                  <a:schemeClr val="dk1"/>
                </a:solidFill>
              </a:rPr>
              <a:t>Marketingkampagnen</a:t>
            </a:r>
            <a:r>
              <a:rPr lang="en-GB" dirty="0">
                <a:solidFill>
                  <a:schemeClr val="dk1"/>
                </a:solidFill>
              </a:rPr>
              <a:t> auf der </a:t>
            </a:r>
            <a:r>
              <a:rPr lang="en-GB" dirty="0" err="1">
                <a:solidFill>
                  <a:schemeClr val="dk1"/>
                </a:solidFill>
              </a:rPr>
              <a:t>linken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Seite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fanden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beide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im</a:t>
            </a:r>
            <a:r>
              <a:rPr lang="en-GB" dirty="0">
                <a:solidFill>
                  <a:schemeClr val="dk1"/>
                </a:solidFill>
              </a:rPr>
              <a:t> Sommer </a:t>
            </a:r>
            <a:r>
              <a:rPr lang="en-GB" dirty="0" err="1">
                <a:solidFill>
                  <a:schemeClr val="dk1"/>
                </a:solidFill>
              </a:rPr>
              <a:t>statt</a:t>
            </a:r>
            <a:r>
              <a:rPr lang="en-GB" dirty="0">
                <a:solidFill>
                  <a:schemeClr val="dk1"/>
                </a:solidFill>
              </a:rPr>
              <a:t>. Die </a:t>
            </a:r>
            <a:r>
              <a:rPr lang="en-GB" dirty="0" err="1">
                <a:solidFill>
                  <a:schemeClr val="dk1"/>
                </a:solidFill>
              </a:rPr>
              <a:t>Forschung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ist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valide</a:t>
            </a:r>
            <a:r>
              <a:rPr lang="en-GB" dirty="0">
                <a:solidFill>
                  <a:schemeClr val="dk1"/>
                </a:solidFill>
              </a:rPr>
              <a:t>, da </a:t>
            </a:r>
            <a:r>
              <a:rPr lang="en-GB" dirty="0" err="1">
                <a:solidFill>
                  <a:schemeClr val="dk1"/>
                </a:solidFill>
              </a:rPr>
              <a:t>erfolgreich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gemessen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wird</a:t>
            </a:r>
            <a:r>
              <a:rPr lang="en-GB" dirty="0">
                <a:solidFill>
                  <a:schemeClr val="dk1"/>
                </a:solidFill>
              </a:rPr>
              <a:t>, </a:t>
            </a:r>
            <a:r>
              <a:rPr lang="en-GB" dirty="0" err="1">
                <a:solidFill>
                  <a:schemeClr val="dk1"/>
                </a:solidFill>
              </a:rPr>
              <a:t>welche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Marketingkampagne</a:t>
            </a:r>
            <a:r>
              <a:rPr lang="en-GB" dirty="0">
                <a:solidFill>
                  <a:schemeClr val="dk1"/>
                </a:solidFill>
              </a:rPr>
              <a:t> die </a:t>
            </a:r>
            <a:r>
              <a:rPr lang="en-GB" dirty="0" err="1">
                <a:solidFill>
                  <a:schemeClr val="dk1"/>
                </a:solidFill>
              </a:rPr>
              <a:t>Konsumierenden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eher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anspricht</a:t>
            </a:r>
            <a:r>
              <a:rPr lang="en-GB" dirty="0">
                <a:solidFill>
                  <a:schemeClr val="dk1"/>
                </a:solidFill>
              </a:rPr>
              <a:t>.</a:t>
            </a:r>
            <a:endParaRPr dirty="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GB" dirty="0">
                <a:solidFill>
                  <a:schemeClr val="dk1"/>
                </a:solidFill>
              </a:rPr>
              <a:t>Die </a:t>
            </a:r>
            <a:r>
              <a:rPr lang="en-GB" dirty="0" err="1">
                <a:solidFill>
                  <a:schemeClr val="dk1"/>
                </a:solidFill>
              </a:rPr>
              <a:t>Marketingkampagnen</a:t>
            </a:r>
            <a:r>
              <a:rPr lang="en-GB" dirty="0">
                <a:solidFill>
                  <a:schemeClr val="dk1"/>
                </a:solidFill>
              </a:rPr>
              <a:t> auf der </a:t>
            </a:r>
            <a:r>
              <a:rPr lang="en-GB" dirty="0" err="1">
                <a:solidFill>
                  <a:schemeClr val="dk1"/>
                </a:solidFill>
              </a:rPr>
              <a:t>rechten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Seite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wurden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zu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unterschiedlichen</a:t>
            </a:r>
            <a:r>
              <a:rPr lang="en-GB" dirty="0">
                <a:solidFill>
                  <a:schemeClr val="dk1"/>
                </a:solidFill>
              </a:rPr>
              <a:t> Jahreszeiten </a:t>
            </a:r>
            <a:r>
              <a:rPr lang="en-GB" dirty="0" err="1">
                <a:solidFill>
                  <a:schemeClr val="dk1"/>
                </a:solidFill>
              </a:rPr>
              <a:t>durchgeführt</a:t>
            </a:r>
            <a:r>
              <a:rPr lang="en-GB" dirty="0">
                <a:solidFill>
                  <a:schemeClr val="dk1"/>
                </a:solidFill>
              </a:rPr>
              <a:t>. </a:t>
            </a:r>
            <a:r>
              <a:rPr lang="en-GB" dirty="0" err="1">
                <a:solidFill>
                  <a:schemeClr val="dk1"/>
                </a:solidFill>
              </a:rPr>
              <a:t>Dadurch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wird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eher</a:t>
            </a:r>
            <a:r>
              <a:rPr lang="en-GB" dirty="0">
                <a:solidFill>
                  <a:schemeClr val="dk1"/>
                </a:solidFill>
              </a:rPr>
              <a:t> der </a:t>
            </a:r>
            <a:r>
              <a:rPr lang="en-GB" dirty="0" err="1">
                <a:solidFill>
                  <a:schemeClr val="dk1"/>
                </a:solidFill>
              </a:rPr>
              <a:t>Einfluss</a:t>
            </a:r>
            <a:r>
              <a:rPr lang="en-GB" dirty="0">
                <a:solidFill>
                  <a:schemeClr val="dk1"/>
                </a:solidFill>
              </a:rPr>
              <a:t> der Jahreszeiten auf den </a:t>
            </a:r>
            <a:r>
              <a:rPr lang="en-GB" dirty="0" err="1">
                <a:solidFill>
                  <a:schemeClr val="dk1"/>
                </a:solidFill>
              </a:rPr>
              <a:t>Eiskonsum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gemessen</a:t>
            </a:r>
            <a:r>
              <a:rPr lang="en-GB" dirty="0">
                <a:solidFill>
                  <a:schemeClr val="dk1"/>
                </a:solidFill>
              </a:rPr>
              <a:t>. </a:t>
            </a:r>
            <a:r>
              <a:rPr lang="en-GB" dirty="0" err="1">
                <a:solidFill>
                  <a:schemeClr val="dk1"/>
                </a:solidFill>
              </a:rPr>
              <a:t>Validität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ist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daher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nicht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n-GB" dirty="0" err="1">
                <a:solidFill>
                  <a:schemeClr val="dk1"/>
                </a:solidFill>
              </a:rPr>
              <a:t>gegeben</a:t>
            </a:r>
            <a:r>
              <a:rPr lang="en-GB" dirty="0">
                <a:solidFill>
                  <a:schemeClr val="dk1"/>
                </a:solidFill>
              </a:rPr>
              <a:t>.   </a:t>
            </a:r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77e8b1eb1f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77e8b1eb1f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77a705ead1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77a705ead1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 dirty="0"/>
              <a:t>Die </a:t>
            </a:r>
            <a:r>
              <a:rPr lang="en-GB" dirty="0" err="1"/>
              <a:t>qualitativen</a:t>
            </a:r>
            <a:r>
              <a:rPr lang="en-GB" dirty="0"/>
              <a:t> </a:t>
            </a:r>
            <a:r>
              <a:rPr lang="en-GB" dirty="0" err="1"/>
              <a:t>Gütekriterien</a:t>
            </a:r>
            <a:r>
              <a:rPr lang="en-GB" dirty="0"/>
              <a:t> </a:t>
            </a:r>
            <a:r>
              <a:rPr lang="en-GB" dirty="0" err="1"/>
              <a:t>sind</a:t>
            </a:r>
            <a:r>
              <a:rPr lang="en-GB" dirty="0"/>
              <a:t> </a:t>
            </a:r>
            <a:r>
              <a:rPr lang="en-GB" dirty="0" err="1"/>
              <a:t>nicht</a:t>
            </a:r>
            <a:r>
              <a:rPr lang="en-GB" dirty="0"/>
              <a:t> </a:t>
            </a:r>
            <a:r>
              <a:rPr lang="en-GB" dirty="0" err="1"/>
              <a:t>einheitlich</a:t>
            </a:r>
            <a:r>
              <a:rPr lang="en-GB" dirty="0"/>
              <a:t> </a:t>
            </a:r>
            <a:r>
              <a:rPr lang="en-GB" dirty="0" err="1"/>
              <a:t>festgelegt</a:t>
            </a:r>
            <a:r>
              <a:rPr lang="en-GB" dirty="0"/>
              <a:t>. </a:t>
            </a:r>
            <a:endParaRPr dirty="0"/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 dirty="0"/>
              <a:t>Es </a:t>
            </a:r>
            <a:r>
              <a:rPr lang="en-GB" dirty="0" err="1"/>
              <a:t>gibt</a:t>
            </a:r>
            <a:r>
              <a:rPr lang="en-GB" dirty="0"/>
              <a:t> </a:t>
            </a:r>
            <a:r>
              <a:rPr lang="en-GB" dirty="0" err="1"/>
              <a:t>Vorschläge</a:t>
            </a:r>
            <a:r>
              <a:rPr lang="en-GB" dirty="0"/>
              <a:t>,</a:t>
            </a:r>
            <a:endParaRPr dirty="0"/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 dirty="0"/>
              <a:t>die </a:t>
            </a:r>
            <a:r>
              <a:rPr lang="en-GB" dirty="0" err="1"/>
              <a:t>quantitativen</a:t>
            </a:r>
            <a:r>
              <a:rPr lang="en-GB" dirty="0"/>
              <a:t> </a:t>
            </a:r>
            <a:r>
              <a:rPr lang="en-GB" dirty="0" err="1"/>
              <a:t>Gütekriterien</a:t>
            </a:r>
            <a:r>
              <a:rPr lang="en-GB" dirty="0"/>
              <a:t> für die qualitative </a:t>
            </a:r>
            <a:r>
              <a:rPr lang="en-GB" dirty="0" err="1"/>
              <a:t>Forschung</a:t>
            </a:r>
            <a:r>
              <a:rPr lang="en-GB" dirty="0"/>
              <a:t>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übernehmen</a:t>
            </a:r>
            <a:r>
              <a:rPr lang="en-GB" dirty="0"/>
              <a:t> und </a:t>
            </a:r>
            <a:r>
              <a:rPr lang="en-GB" dirty="0" err="1"/>
              <a:t>anzupassen</a:t>
            </a:r>
            <a:r>
              <a:rPr lang="en-GB" dirty="0"/>
              <a:t>,</a:t>
            </a:r>
            <a:endParaRPr dirty="0"/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 dirty="0" err="1"/>
              <a:t>eigene</a:t>
            </a:r>
            <a:r>
              <a:rPr lang="en-GB" dirty="0"/>
              <a:t> </a:t>
            </a:r>
            <a:r>
              <a:rPr lang="en-GB" dirty="0" err="1"/>
              <a:t>Gütekriterien</a:t>
            </a:r>
            <a:r>
              <a:rPr lang="en-GB" dirty="0"/>
              <a:t> für die qualitative </a:t>
            </a:r>
            <a:r>
              <a:rPr lang="en-GB" dirty="0" err="1"/>
              <a:t>Forschung</a:t>
            </a:r>
            <a:r>
              <a:rPr lang="en-GB" dirty="0"/>
              <a:t>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entwickeln</a:t>
            </a:r>
            <a:r>
              <a:rPr lang="en-GB" dirty="0"/>
              <a:t> </a:t>
            </a:r>
            <a:r>
              <a:rPr lang="en-GB" dirty="0" err="1"/>
              <a:t>oder</a:t>
            </a:r>
            <a:endParaRPr dirty="0"/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 dirty="0" err="1"/>
              <a:t>keine</a:t>
            </a:r>
            <a:r>
              <a:rPr lang="en-GB" dirty="0"/>
              <a:t> </a:t>
            </a:r>
            <a:r>
              <a:rPr lang="en-GB" dirty="0" err="1"/>
              <a:t>Gütekriterien</a:t>
            </a:r>
            <a:r>
              <a:rPr lang="en-GB" dirty="0"/>
              <a:t> für die qualitative </a:t>
            </a:r>
            <a:r>
              <a:rPr lang="en-GB" dirty="0" err="1"/>
              <a:t>Forschung</a:t>
            </a:r>
            <a:r>
              <a:rPr lang="en-GB" dirty="0"/>
              <a:t>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verwenden</a:t>
            </a:r>
            <a:r>
              <a:rPr lang="en-GB" dirty="0"/>
              <a:t>. </a:t>
            </a:r>
            <a:endParaRPr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803c5b89db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803c5b89db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6e9a0b0b3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6e9a0b0b3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77a705ead1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77a705ead1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77a705ead1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77a705ead1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77a705ead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77a705ead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8503e350b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8503e350b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/>
              <a:t>Gütekriterien gewährleisten die Qualität deiner Forschung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/>
              <a:t>In wissenschaftlichen Arbeiten wird erklärt, inwiefern die Gütekriterien erfüllt sind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/>
              <a:t>Unterscheidung von quantitativen und qualitativen Gütekriterien notwendig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1dd6d80bc0_3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1dd6d80bc0_3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8503e350b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8503e350b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/>
              <a:t>Die drei </a:t>
            </a:r>
            <a:r>
              <a:rPr lang="en-GB" u="sng">
                <a:solidFill>
                  <a:schemeClr val="hlink"/>
                </a:solidFill>
                <a:hlinkClick r:id="rId3"/>
              </a:rPr>
              <a:t>quantitativen Gütekriterien</a:t>
            </a:r>
            <a:r>
              <a:rPr lang="en-GB"/>
              <a:t> sind Objektivität, Reliabilität und Validität. 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/>
              <a:t>Die Gütekriterien qualitativer Forschung sind nicht einheitlich festgelegt. 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77a705ead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77a705ead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77e8b1eb1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77e8b1eb1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GB">
                <a:solidFill>
                  <a:schemeClr val="dk1"/>
                </a:solidFill>
              </a:rPr>
              <a:t>Auf den kommenden Folien sind die Definitionen der drei Gütekriterien quantitativer Forschung zu finden. Wir beginnen mit der Objektivität. 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/>
              <a:t>Objektivität </a:t>
            </a:r>
            <a:r>
              <a:rPr lang="en-GB">
                <a:solidFill>
                  <a:schemeClr val="dk1"/>
                </a:solidFill>
                <a:highlight>
                  <a:srgbClr val="FFFFFF"/>
                </a:highlight>
              </a:rPr>
              <a:t>ist dann erfüllt, wenn das Forschungsergebnis unabhängig von der Person ist, die die Forschung durchführt.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/>
              <a:t>Ein Tipp: Standardisiertes Vorgehen bei der Datenerhebung, Datenauswertung und Dateninterpretation führt im Allgemeinen zu höherer Objektivität. 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1dd6d80bc0_3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1dd6d80bc0_3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GB">
                <a:solidFill>
                  <a:schemeClr val="dk1"/>
                </a:solidFill>
              </a:rPr>
              <a:t>Auf dieser Folie ist ein Beispiel eines Forschungsvorhabens zu sehen, bei dem das Gütekriterium Objektivität einmal erfüllt wird und einmal nicht.  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GB">
                <a:solidFill>
                  <a:schemeClr val="dk1"/>
                </a:solidFill>
              </a:rPr>
              <a:t>Im Beispiel wird eine Umfrage durchgeführt.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GB">
                <a:solidFill>
                  <a:schemeClr val="dk1"/>
                </a:solidFill>
              </a:rPr>
              <a:t>Auf der linken Seite erhalten alle Befragten die gleichen Anweisungen schriftlich und lesen sie selbst durch. Dadurch werden sie nicht durch die befragende Person beeinflusst. Objektivität ist gegeben.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GB">
                <a:solidFill>
                  <a:schemeClr val="dk1"/>
                </a:solidFill>
              </a:rPr>
              <a:t>Auf der rechten Seite erklärt die befragende Personen den Befragten die Anweisungen individuell. Dadurch kann es passieren, dass die Befragten ungewollt durch die befragende Person beeinflusst werden.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972008" y="744575"/>
            <a:ext cx="72000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972000" y="2834125"/>
            <a:ext cx="7200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1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1"/>
          </p:nvPr>
        </p:nvSpPr>
        <p:spPr>
          <a:xfrm>
            <a:off x="934075" y="1152475"/>
            <a:ext cx="3240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body" idx="2"/>
          </p:nvPr>
        </p:nvSpPr>
        <p:spPr>
          <a:xfrm>
            <a:off x="4894075" y="1152475"/>
            <a:ext cx="3240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(dark)">
  <p:cSld name="TITLE_ONLY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3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>
            <a:spLocks noGrp="1"/>
          </p:cNvSpPr>
          <p:nvPr>
            <p:ph type="title"/>
          </p:nvPr>
        </p:nvSpPr>
        <p:spPr>
          <a:xfrm>
            <a:off x="972000" y="555600"/>
            <a:ext cx="3240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body" idx="1"/>
          </p:nvPr>
        </p:nvSpPr>
        <p:spPr>
          <a:xfrm>
            <a:off x="972000" y="1389600"/>
            <a:ext cx="3240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(dark)">
  <p:cSld name="ONE_COLUMN_TEXT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5"/>
          <p:cNvSpPr txBox="1">
            <a:spLocks noGrp="1"/>
          </p:cNvSpPr>
          <p:nvPr>
            <p:ph type="title"/>
          </p:nvPr>
        </p:nvSpPr>
        <p:spPr>
          <a:xfrm>
            <a:off x="972000" y="555600"/>
            <a:ext cx="3240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0" name="Google Shape;50;p15"/>
          <p:cNvSpPr txBox="1">
            <a:spLocks noGrp="1"/>
          </p:cNvSpPr>
          <p:nvPr>
            <p:ph type="body" idx="1"/>
          </p:nvPr>
        </p:nvSpPr>
        <p:spPr>
          <a:xfrm>
            <a:off x="972000" y="1389600"/>
            <a:ext cx="3240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16"/>
          <p:cNvSpPr txBox="1">
            <a:spLocks noGrp="1"/>
          </p:cNvSpPr>
          <p:nvPr>
            <p:ph type="title"/>
          </p:nvPr>
        </p:nvSpPr>
        <p:spPr>
          <a:xfrm>
            <a:off x="488100" y="1233175"/>
            <a:ext cx="36000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4" name="Google Shape;54;p16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1800"/>
              <a:buNone/>
              <a:defRPr>
                <a:solidFill>
                  <a:srgbClr val="707DA7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55" name="Google Shape;55;p16"/>
          <p:cNvSpPr txBox="1">
            <a:spLocks noGrp="1"/>
          </p:cNvSpPr>
          <p:nvPr>
            <p:ph type="body" idx="2"/>
          </p:nvPr>
        </p:nvSpPr>
        <p:spPr>
          <a:xfrm>
            <a:off x="5058000" y="724075"/>
            <a:ext cx="3600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7"/>
          <p:cNvSpPr txBox="1">
            <a:spLocks noGrp="1"/>
          </p:cNvSpPr>
          <p:nvPr>
            <p:ph type="body" idx="1"/>
          </p:nvPr>
        </p:nvSpPr>
        <p:spPr>
          <a:xfrm>
            <a:off x="972000" y="4230575"/>
            <a:ext cx="54000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 (dark)">
  <p:cSld name="CAPTION_ONLY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8"/>
          <p:cNvSpPr txBox="1">
            <a:spLocks noGrp="1"/>
          </p:cNvSpPr>
          <p:nvPr>
            <p:ph type="body" idx="1"/>
          </p:nvPr>
        </p:nvSpPr>
        <p:spPr>
          <a:xfrm>
            <a:off x="972000" y="4230575"/>
            <a:ext cx="54000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9"/>
          <p:cNvSpPr txBox="1">
            <a:spLocks noGrp="1"/>
          </p:cNvSpPr>
          <p:nvPr>
            <p:ph type="title" hasCustomPrompt="1"/>
          </p:nvPr>
        </p:nvSpPr>
        <p:spPr>
          <a:xfrm>
            <a:off x="972000" y="1106125"/>
            <a:ext cx="72000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2" name="Google Shape;62;p19"/>
          <p:cNvSpPr txBox="1">
            <a:spLocks noGrp="1"/>
          </p:cNvSpPr>
          <p:nvPr>
            <p:ph type="body" idx="1"/>
          </p:nvPr>
        </p:nvSpPr>
        <p:spPr>
          <a:xfrm>
            <a:off x="972000" y="3152225"/>
            <a:ext cx="72000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1800"/>
              <a:buChar char="●"/>
              <a:defRPr>
                <a:solidFill>
                  <a:srgbClr val="707DA7"/>
                </a:solidFill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rgbClr val="707DA7"/>
              </a:buClr>
              <a:buSzPts val="1400"/>
              <a:buChar char="○"/>
              <a:defRPr>
                <a:solidFill>
                  <a:srgbClr val="707DA7"/>
                </a:solidFill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rgbClr val="707DA7"/>
              </a:buClr>
              <a:buSzPts val="1400"/>
              <a:buChar char="■"/>
              <a:defRPr>
                <a:solidFill>
                  <a:srgbClr val="707DA7"/>
                </a:solidFill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rgbClr val="707DA7"/>
              </a:buClr>
              <a:buSzPts val="1400"/>
              <a:buChar char="●"/>
              <a:defRPr>
                <a:solidFill>
                  <a:srgbClr val="707DA7"/>
                </a:solidFill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rgbClr val="707DA7"/>
              </a:buClr>
              <a:buSzPts val="1400"/>
              <a:buChar char="○"/>
              <a:defRPr>
                <a:solidFill>
                  <a:srgbClr val="707DA7"/>
                </a:solidFill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rgbClr val="707DA7"/>
              </a:buClr>
              <a:buSzPts val="1400"/>
              <a:buChar char="■"/>
              <a:defRPr>
                <a:solidFill>
                  <a:srgbClr val="707DA7"/>
                </a:solidFill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rgbClr val="707DA7"/>
              </a:buClr>
              <a:buSzPts val="1400"/>
              <a:buChar char="●"/>
              <a:defRPr>
                <a:solidFill>
                  <a:srgbClr val="707DA7"/>
                </a:solidFill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rgbClr val="707DA7"/>
              </a:buClr>
              <a:buSzPts val="1400"/>
              <a:buChar char="○"/>
              <a:defRPr>
                <a:solidFill>
                  <a:srgbClr val="707DA7"/>
                </a:solidFill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rgbClr val="707DA7"/>
              </a:buClr>
              <a:buSzPts val="1400"/>
              <a:buChar char="■"/>
              <a:defRPr>
                <a:solidFill>
                  <a:srgbClr val="707DA7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 (dark)">
  <p:cSld name="BIG_NUMBER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0"/>
          <p:cNvSpPr txBox="1">
            <a:spLocks noGrp="1"/>
          </p:cNvSpPr>
          <p:nvPr>
            <p:ph type="title" hasCustomPrompt="1"/>
          </p:nvPr>
        </p:nvSpPr>
        <p:spPr>
          <a:xfrm>
            <a:off x="972000" y="1106125"/>
            <a:ext cx="72000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5" name="Google Shape;65;p20"/>
          <p:cNvSpPr txBox="1">
            <a:spLocks noGrp="1"/>
          </p:cNvSpPr>
          <p:nvPr>
            <p:ph type="body" idx="1"/>
          </p:nvPr>
        </p:nvSpPr>
        <p:spPr>
          <a:xfrm>
            <a:off x="972000" y="3152225"/>
            <a:ext cx="72000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(dark)">
  <p:cSld name="TITLE_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972008" y="744575"/>
            <a:ext cx="72000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 b="1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972000" y="2834125"/>
            <a:ext cx="7200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(dark)">
  <p:cSld name="BLANK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with Scotty">
  <p:cSld name="TITLE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ctrTitle"/>
          </p:nvPr>
        </p:nvSpPr>
        <p:spPr>
          <a:xfrm>
            <a:off x="732925" y="1545450"/>
            <a:ext cx="4320000" cy="205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pic>
        <p:nvPicPr>
          <p:cNvPr id="16" name="Google Shape;16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70425" y="454775"/>
            <a:ext cx="3445475" cy="6244552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 rot="-449582">
            <a:off x="5658998" y="2283747"/>
            <a:ext cx="2861838" cy="501423"/>
          </a:xfrm>
          <a:prstGeom prst="rect">
            <a:avLst/>
          </a:prstGeom>
        </p:spPr>
        <p:txBody>
          <a:bodyPr spcFirstLastPara="1" wrap="square" lIns="91425" tIns="91425" rIns="91425" bIns="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subTitle" idx="2"/>
          </p:nvPr>
        </p:nvSpPr>
        <p:spPr>
          <a:xfrm rot="-449892">
            <a:off x="5695787" y="2800290"/>
            <a:ext cx="2862175" cy="474779"/>
          </a:xfrm>
          <a:prstGeom prst="rect">
            <a:avLst/>
          </a:prstGeom>
        </p:spPr>
        <p:txBody>
          <a:bodyPr spcFirstLastPara="1" wrap="square" lIns="91425" tIns="0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972000" y="2150850"/>
            <a:ext cx="7200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(dark)">
  <p:cSld name="SECTION_HEADER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972000" y="2150850"/>
            <a:ext cx="7200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934075" y="1152475"/>
            <a:ext cx="7200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(dark)">
  <p:cSld name="TITLE_AND_BODY_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body" idx="1"/>
          </p:nvPr>
        </p:nvSpPr>
        <p:spPr>
          <a:xfrm>
            <a:off x="934075" y="1152475"/>
            <a:ext cx="7200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, title and body">
  <p:cSld name="TITLE_AND_BODY_1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934075" y="1536475"/>
            <a:ext cx="7200000" cy="30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972000" y="7997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ubTitle" idx="2"/>
          </p:nvPr>
        </p:nvSpPr>
        <p:spPr>
          <a:xfrm>
            <a:off x="972000" y="445625"/>
            <a:ext cx="7200000" cy="4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rgbClr val="707DA7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, title and body 1">
  <p:cSld name="TITLE_AND_BODY_1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body" idx="1"/>
          </p:nvPr>
        </p:nvSpPr>
        <p:spPr>
          <a:xfrm>
            <a:off x="934075" y="1536475"/>
            <a:ext cx="7200000" cy="30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972000" y="7997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subTitle" idx="2"/>
          </p:nvPr>
        </p:nvSpPr>
        <p:spPr>
          <a:xfrm>
            <a:off x="972000" y="445625"/>
            <a:ext cx="7200000" cy="4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rgbClr val="707DA7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2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Open Sans"/>
              <a:buNone/>
              <a:defRPr sz="2800" b="1">
                <a:solidFill>
                  <a:srgbClr val="202F66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Work Sans"/>
              <a:buNone/>
              <a:defRPr sz="2800">
                <a:solidFill>
                  <a:srgbClr val="202F66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Work Sans"/>
              <a:buNone/>
              <a:defRPr sz="2800">
                <a:solidFill>
                  <a:srgbClr val="202F66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Work Sans"/>
              <a:buNone/>
              <a:defRPr sz="2800">
                <a:solidFill>
                  <a:srgbClr val="202F66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Work Sans"/>
              <a:buNone/>
              <a:defRPr sz="2800">
                <a:solidFill>
                  <a:srgbClr val="202F66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Work Sans"/>
              <a:buNone/>
              <a:defRPr sz="2800">
                <a:solidFill>
                  <a:srgbClr val="202F66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Work Sans"/>
              <a:buNone/>
              <a:defRPr sz="2800">
                <a:solidFill>
                  <a:srgbClr val="202F66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Work Sans"/>
              <a:buNone/>
              <a:defRPr sz="2800">
                <a:solidFill>
                  <a:srgbClr val="202F66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Work Sans"/>
              <a:buNone/>
              <a:defRPr sz="2800">
                <a:solidFill>
                  <a:srgbClr val="202F66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34075" y="1152475"/>
            <a:ext cx="7200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B2B68"/>
              </a:buClr>
              <a:buSzPts val="1800"/>
              <a:buFont typeface="Open Sans"/>
              <a:buChar char="●"/>
              <a:defRPr sz="1800"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B2B68"/>
              </a:buClr>
              <a:buSzPts val="1400"/>
              <a:buFont typeface="Open Sans"/>
              <a:buChar char="○"/>
              <a:defRPr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B2B68"/>
              </a:buClr>
              <a:buSzPts val="1400"/>
              <a:buFont typeface="Open Sans"/>
              <a:buChar char="■"/>
              <a:defRPr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B2B68"/>
              </a:buClr>
              <a:buSzPts val="1400"/>
              <a:buFont typeface="Open Sans"/>
              <a:buChar char="●"/>
              <a:defRPr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B2B68"/>
              </a:buClr>
              <a:buSzPts val="1400"/>
              <a:buFont typeface="Open Sans"/>
              <a:buChar char="○"/>
              <a:defRPr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B2B68"/>
              </a:buClr>
              <a:buSzPts val="1400"/>
              <a:buFont typeface="Open Sans"/>
              <a:buChar char="■"/>
              <a:defRPr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B2B68"/>
              </a:buClr>
              <a:buSzPts val="1400"/>
              <a:buFont typeface="Open Sans"/>
              <a:buChar char="●"/>
              <a:defRPr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B2B68"/>
              </a:buClr>
              <a:buSzPts val="1400"/>
              <a:buFont typeface="Open Sans"/>
              <a:buChar char="○"/>
              <a:defRPr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1B2B68"/>
              </a:buClr>
              <a:buSzPts val="1400"/>
              <a:buFont typeface="Open Sans"/>
              <a:buChar char="■"/>
              <a:defRPr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ribbr.de/lektorat-korrekturlesen/deutsche-abschlussarbeit/?utm_source=lecture-slides&amp;utm_medium=google-docs&amp;utm_campaign=apa-7th-edition" TargetMode="External"/><Relationship Id="rId7" Type="http://schemas.openxmlformats.org/officeDocument/2006/relationships/hyperlink" Target="https://www.youtube.com/c/scribbrDE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scribbr.de/wissensdatenbank/?utm_source=lecture-slides&amp;utm_medium=google-docs&amp;utm_campaign=apa-7th-edition" TargetMode="External"/><Relationship Id="rId5" Type="http://schemas.openxmlformats.org/officeDocument/2006/relationships/hyperlink" Target="https://www.scribbr.de/zitieren/literaturverzeichnis-erstellen/" TargetMode="External"/><Relationship Id="rId4" Type="http://schemas.openxmlformats.org/officeDocument/2006/relationships/hyperlink" Target="https://www.scribbr.de/plagiatspruefung/?utm_source=lecture-slides&amp;utm_medium=google-docs&amp;utm_campaign=apa-7th-edition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3"/>
          <p:cNvSpPr txBox="1">
            <a:spLocks noGrp="1"/>
          </p:cNvSpPr>
          <p:nvPr>
            <p:ph type="ctrTitle"/>
          </p:nvPr>
        </p:nvSpPr>
        <p:spPr>
          <a:xfrm>
            <a:off x="972008" y="744575"/>
            <a:ext cx="72000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Gütekriterien in der Forschung</a:t>
            </a:r>
            <a:endParaRPr/>
          </a:p>
        </p:txBody>
      </p:sp>
      <p:sp>
        <p:nvSpPr>
          <p:cNvPr id="73" name="Google Shape;73;p23"/>
          <p:cNvSpPr txBox="1">
            <a:spLocks noGrp="1"/>
          </p:cNvSpPr>
          <p:nvPr>
            <p:ph type="subTitle" idx="1"/>
          </p:nvPr>
        </p:nvSpPr>
        <p:spPr>
          <a:xfrm>
            <a:off x="972000" y="2834125"/>
            <a:ext cx="7200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Wie du sie richtig anwendest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2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Gütekriterium Reliabilität </a:t>
            </a:r>
            <a:endParaRPr/>
          </a:p>
        </p:txBody>
      </p:sp>
      <p:sp>
        <p:nvSpPr>
          <p:cNvPr id="127" name="Google Shape;127;p32"/>
          <p:cNvSpPr txBox="1">
            <a:spLocks noGrp="1"/>
          </p:cNvSpPr>
          <p:nvPr>
            <p:ph type="body" idx="1"/>
          </p:nvPr>
        </p:nvSpPr>
        <p:spPr>
          <a:xfrm>
            <a:off x="934075" y="1152475"/>
            <a:ext cx="7200000" cy="906000"/>
          </a:xfrm>
          <a:prstGeom prst="rect">
            <a:avLst/>
          </a:prstGeom>
        </p:spPr>
        <p:txBody>
          <a:bodyPr spcFirstLastPara="1" wrap="square" lIns="91425" tIns="90000" rIns="91425" bIns="900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dk1"/>
                </a:solidFill>
                <a:highlight>
                  <a:srgbClr val="EAD1DC"/>
                </a:highlight>
              </a:rPr>
              <a:t>Reliabilität</a:t>
            </a:r>
            <a:r>
              <a:rPr lang="en-GB">
                <a:solidFill>
                  <a:schemeClr val="dk1"/>
                </a:solidFill>
              </a:rPr>
              <a:t> ist gegeben, wenn bei Wiederholung der Forschung das gleiche Forschungsergebnis herauskommt.</a:t>
            </a:r>
            <a:endParaRPr>
              <a:solidFill>
                <a:schemeClr val="dk1"/>
              </a:solidFill>
              <a:highlight>
                <a:srgbClr val="EAD1DC"/>
              </a:highlight>
            </a:endParaRPr>
          </a:p>
          <a:p>
            <a:pPr marL="0" lvl="0" indent="0" algn="l" rtl="0">
              <a:lnSpc>
                <a:spcPct val="18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b="1">
              <a:solidFill>
                <a:srgbClr val="707DA7"/>
              </a:solidFill>
              <a:highlight>
                <a:srgbClr val="EFEFEF"/>
              </a:highlight>
            </a:endParaRPr>
          </a:p>
        </p:txBody>
      </p:sp>
      <p:sp>
        <p:nvSpPr>
          <p:cNvPr id="128" name="Google Shape;128;p32"/>
          <p:cNvSpPr txBox="1"/>
          <p:nvPr/>
        </p:nvSpPr>
        <p:spPr>
          <a:xfrm>
            <a:off x="1013350" y="2571750"/>
            <a:ext cx="6640800" cy="15456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 err="1"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rPr>
              <a:t>Beachte</a:t>
            </a:r>
            <a:endParaRPr sz="1800" b="1" dirty="0">
              <a:solidFill>
                <a:srgbClr val="1B2B68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Reliabilität</a:t>
            </a:r>
            <a:r>
              <a:rPr lang="en-GB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GB" sz="18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wird</a:t>
            </a:r>
            <a:r>
              <a:rPr lang="en-GB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GB" sz="18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auch</a:t>
            </a:r>
            <a:r>
              <a:rPr lang="en-GB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GB" sz="18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als</a:t>
            </a:r>
            <a:r>
              <a:rPr lang="en-GB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GB" sz="18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Messzuverlässigkeit</a:t>
            </a:r>
            <a:r>
              <a:rPr lang="en-GB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GB" sz="18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bezeichnet</a:t>
            </a:r>
            <a:r>
              <a:rPr lang="en-GB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. Je </a:t>
            </a:r>
            <a:r>
              <a:rPr lang="en-GB" sz="18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weniger</a:t>
            </a:r>
            <a:r>
              <a:rPr lang="en-GB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GB" sz="18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Messfehler</a:t>
            </a:r>
            <a:r>
              <a:rPr lang="en-GB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GB" sz="18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eine</a:t>
            </a:r>
            <a:r>
              <a:rPr lang="en-GB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GB" sz="18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Forschung</a:t>
            </a:r>
            <a:r>
              <a:rPr lang="en-GB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GB" sz="18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enthält</a:t>
            </a:r>
            <a:r>
              <a:rPr lang="en-GB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-GB" sz="18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desto</a:t>
            </a:r>
            <a:r>
              <a:rPr lang="en-GB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GB" sz="18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reliabler</a:t>
            </a:r>
            <a:r>
              <a:rPr lang="en-GB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GB" sz="18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ist</a:t>
            </a:r>
            <a:r>
              <a:rPr lang="en-GB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GB" sz="18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sie</a:t>
            </a:r>
            <a:r>
              <a:rPr lang="en-GB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.  </a:t>
            </a:r>
            <a:endParaRPr sz="18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300" b="1" dirty="0">
              <a:solidFill>
                <a:srgbClr val="1B2B68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00" b="1" dirty="0">
              <a:solidFill>
                <a:srgbClr val="1B2B6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solidFill>
                <a:srgbClr val="1B2B68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 b="1" dirty="0">
              <a:solidFill>
                <a:srgbClr val="1B2B68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3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Beispiel Reliabilität </a:t>
            </a:r>
            <a:endParaRPr/>
          </a:p>
        </p:txBody>
      </p:sp>
      <p:graphicFrame>
        <p:nvGraphicFramePr>
          <p:cNvPr id="134" name="Google Shape;134;p33"/>
          <p:cNvGraphicFramePr/>
          <p:nvPr/>
        </p:nvGraphicFramePr>
        <p:xfrm>
          <a:off x="1062000" y="1655975"/>
          <a:ext cx="7020000" cy="1829178"/>
        </p:xfrm>
        <a:graphic>
          <a:graphicData uri="http://schemas.openxmlformats.org/drawingml/2006/table">
            <a:tbl>
              <a:tblPr>
                <a:noFill/>
                <a:tableStyleId>{A0D2A152-8C83-44E8-9ED3-CE9BA3DD93C8}</a:tableStyleId>
              </a:tblPr>
              <a:tblGrid>
                <a:gridCol w="351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38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Reliabilität ist gegeben</a:t>
                      </a:r>
                      <a:endParaRPr sz="1200" b="1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Reliabilität ist nicht gegeben</a:t>
                      </a:r>
                      <a:endParaRPr sz="1200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7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Die Wiederholung der Befragung durch unterschiedliche Ärzte oder Ärztinnen führt zur selben Diagnose.</a:t>
                      </a:r>
                      <a:endParaRPr sz="1200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Die Wiederholung der Befragung durch unterschiedliche Ärzte oder Ärztinnen führt zu unterschiedlichen Diagnosen.</a:t>
                      </a:r>
                      <a:endParaRPr sz="1200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Der Fragebogen hat eine hohe Reliabilität.</a:t>
                      </a:r>
                      <a:endParaRPr sz="1200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Der Fragebogen hat eine niedrige Reliabilität.</a:t>
                      </a:r>
                      <a:endParaRPr sz="1200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5" name="Google Shape;135;p33"/>
          <p:cNvSpPr txBox="1"/>
          <p:nvPr/>
        </p:nvSpPr>
        <p:spPr>
          <a:xfrm>
            <a:off x="1062000" y="1074275"/>
            <a:ext cx="7072200" cy="58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rPr>
              <a:t>Es wird eine Befragung anhand eines Fragebogens durchgeführt, um Personen mit medizinischen Beschwerden zu diagnostizieren.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4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Gütekriterium Validität </a:t>
            </a:r>
            <a:endParaRPr/>
          </a:p>
        </p:txBody>
      </p:sp>
      <p:sp>
        <p:nvSpPr>
          <p:cNvPr id="141" name="Google Shape;141;p34"/>
          <p:cNvSpPr txBox="1">
            <a:spLocks noGrp="1"/>
          </p:cNvSpPr>
          <p:nvPr>
            <p:ph type="body" idx="1"/>
          </p:nvPr>
        </p:nvSpPr>
        <p:spPr>
          <a:xfrm>
            <a:off x="934075" y="1152475"/>
            <a:ext cx="7200000" cy="242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dk1"/>
                </a:solidFill>
                <a:highlight>
                  <a:srgbClr val="CFE2F3"/>
                </a:highlight>
              </a:rPr>
              <a:t>Validität</a:t>
            </a:r>
            <a:r>
              <a:rPr lang="en-GB">
                <a:solidFill>
                  <a:schemeClr val="dk1"/>
                </a:solidFill>
              </a:rPr>
              <a:t> ist gegeben, wenn das gemessen wird, was erforscht werden soll.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b="1">
              <a:solidFill>
                <a:schemeClr val="dk1"/>
              </a:solidFill>
              <a:highlight>
                <a:srgbClr val="EFEFEF"/>
              </a:highligh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5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Beispiel Validität </a:t>
            </a:r>
            <a:endParaRPr/>
          </a:p>
        </p:txBody>
      </p:sp>
      <p:graphicFrame>
        <p:nvGraphicFramePr>
          <p:cNvPr id="147" name="Google Shape;147;p35"/>
          <p:cNvGraphicFramePr/>
          <p:nvPr/>
        </p:nvGraphicFramePr>
        <p:xfrm>
          <a:off x="1062000" y="1646275"/>
          <a:ext cx="7020000" cy="1873769"/>
        </p:xfrm>
        <a:graphic>
          <a:graphicData uri="http://schemas.openxmlformats.org/drawingml/2006/table">
            <a:tbl>
              <a:tblPr>
                <a:noFill/>
                <a:tableStyleId>{A0D2A152-8C83-44E8-9ED3-CE9BA3DD93C8}</a:tableStyleId>
              </a:tblPr>
              <a:tblGrid>
                <a:gridCol w="351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Validität ist gegeben</a:t>
                      </a:r>
                      <a:endParaRPr sz="1200" b="1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Validität ist nicht gegeben</a:t>
                      </a:r>
                      <a:endParaRPr sz="1200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1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Die Marketingkampagnen fanden beide im Sommer statt.</a:t>
                      </a:r>
                      <a:endParaRPr sz="1200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Eine Marketingkampagne fand im Sommer statt, die andere im Herbst.</a:t>
                      </a:r>
                      <a:endParaRPr sz="1200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8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Es wird erfolgreich gemessen, welche Marketingkampagne die Konsumierenden eher anspricht.</a:t>
                      </a:r>
                      <a:endParaRPr sz="1200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Es wird eher der Einfluss der Jahreszeiten auf den Eiskonsum gemessen.</a:t>
                      </a:r>
                      <a:endParaRPr sz="1200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8" name="Google Shape;148;p35"/>
          <p:cNvSpPr txBox="1"/>
          <p:nvPr/>
        </p:nvSpPr>
        <p:spPr>
          <a:xfrm>
            <a:off x="1062000" y="1064576"/>
            <a:ext cx="7020000" cy="58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rPr>
              <a:t>Du untersuchst den Einfluss zweier Marketingkampagnen auf den Umsatz einer Eisdiele, um die effektivere Kampagne zu bestimmen.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6"/>
          <p:cNvSpPr txBox="1">
            <a:spLocks noGrp="1"/>
          </p:cNvSpPr>
          <p:nvPr>
            <p:ph type="title"/>
          </p:nvPr>
        </p:nvSpPr>
        <p:spPr>
          <a:xfrm>
            <a:off x="972000" y="2150850"/>
            <a:ext cx="7200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Qualitative Gütekriterien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7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Qualitative Gütekriterien</a:t>
            </a:r>
            <a:endParaRPr/>
          </a:p>
        </p:txBody>
      </p:sp>
      <p:sp>
        <p:nvSpPr>
          <p:cNvPr id="159" name="Google Shape;159;p37"/>
          <p:cNvSpPr txBox="1">
            <a:spLocks noGrp="1"/>
          </p:cNvSpPr>
          <p:nvPr>
            <p:ph type="body" idx="1"/>
          </p:nvPr>
        </p:nvSpPr>
        <p:spPr>
          <a:xfrm>
            <a:off x="934075" y="1152475"/>
            <a:ext cx="7200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Die </a:t>
            </a:r>
            <a:r>
              <a:rPr lang="en-GB" dirty="0" err="1"/>
              <a:t>qualitativen</a:t>
            </a:r>
            <a:r>
              <a:rPr lang="en-GB" dirty="0"/>
              <a:t> </a:t>
            </a:r>
            <a:r>
              <a:rPr lang="en-GB" dirty="0" err="1"/>
              <a:t>Gütekriterien</a:t>
            </a:r>
            <a:r>
              <a:rPr lang="en-GB" dirty="0"/>
              <a:t> </a:t>
            </a:r>
            <a:r>
              <a:rPr lang="en-GB" dirty="0" err="1"/>
              <a:t>sind</a:t>
            </a:r>
            <a:r>
              <a:rPr lang="en-GB" dirty="0"/>
              <a:t> </a:t>
            </a:r>
            <a:r>
              <a:rPr lang="en-GB" dirty="0" err="1"/>
              <a:t>nicht</a:t>
            </a:r>
            <a:r>
              <a:rPr lang="en-GB" dirty="0"/>
              <a:t> </a:t>
            </a:r>
            <a:r>
              <a:rPr lang="en-GB" dirty="0" err="1"/>
              <a:t>einheitlich</a:t>
            </a:r>
            <a:r>
              <a:rPr lang="en-GB" dirty="0"/>
              <a:t> </a:t>
            </a:r>
            <a:r>
              <a:rPr lang="en-GB" dirty="0" err="1"/>
              <a:t>festgelegt</a:t>
            </a:r>
            <a:r>
              <a:rPr lang="en-GB" dirty="0"/>
              <a:t>. </a:t>
            </a:r>
            <a:endParaRPr dirty="0"/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GB" dirty="0"/>
              <a:t>Es </a:t>
            </a:r>
            <a:r>
              <a:rPr lang="en-GB" dirty="0" err="1"/>
              <a:t>gibt</a:t>
            </a:r>
            <a:r>
              <a:rPr lang="en-GB" dirty="0"/>
              <a:t> </a:t>
            </a:r>
            <a:r>
              <a:rPr lang="en-GB" dirty="0" err="1"/>
              <a:t>Vorschläge</a:t>
            </a:r>
            <a:r>
              <a:rPr lang="en-GB" dirty="0"/>
              <a:t>,</a:t>
            </a:r>
            <a:endParaRPr dirty="0"/>
          </a:p>
          <a:p>
            <a:pPr marL="457200" marR="0" lvl="0" indent="-3429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die </a:t>
            </a:r>
            <a:r>
              <a:rPr lang="en-GB" dirty="0" err="1"/>
              <a:t>quantitativen</a:t>
            </a:r>
            <a:r>
              <a:rPr lang="en-GB" dirty="0"/>
              <a:t> </a:t>
            </a:r>
            <a:r>
              <a:rPr lang="en-GB" dirty="0" err="1"/>
              <a:t>Gütekriterien</a:t>
            </a:r>
            <a:r>
              <a:rPr lang="en-GB" dirty="0"/>
              <a:t> für die qualitative </a:t>
            </a:r>
            <a:r>
              <a:rPr lang="en-GB" dirty="0" err="1"/>
              <a:t>Forschung</a:t>
            </a:r>
            <a:r>
              <a:rPr lang="en-GB" dirty="0"/>
              <a:t>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übernehmen</a:t>
            </a:r>
            <a:r>
              <a:rPr lang="en-GB" dirty="0"/>
              <a:t> </a:t>
            </a:r>
            <a:r>
              <a:rPr lang="en-GB" dirty="0" err="1"/>
              <a:t>oder</a:t>
            </a:r>
            <a:r>
              <a:rPr lang="en-GB" dirty="0"/>
              <a:t> </a:t>
            </a:r>
            <a:r>
              <a:rPr lang="en-GB" dirty="0" err="1"/>
              <a:t>anzupassen</a:t>
            </a:r>
            <a:r>
              <a:rPr lang="en-GB" dirty="0"/>
              <a:t>,</a:t>
            </a:r>
            <a:endParaRPr dirty="0"/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 err="1"/>
              <a:t>eigene</a:t>
            </a:r>
            <a:r>
              <a:rPr lang="en-GB" dirty="0"/>
              <a:t> </a:t>
            </a:r>
            <a:r>
              <a:rPr lang="en-GB" dirty="0" err="1"/>
              <a:t>Gütekriterien</a:t>
            </a:r>
            <a:r>
              <a:rPr lang="en-GB" dirty="0"/>
              <a:t> für die qualitative </a:t>
            </a:r>
            <a:r>
              <a:rPr lang="en-GB" dirty="0" err="1"/>
              <a:t>Forschung</a:t>
            </a:r>
            <a:r>
              <a:rPr lang="en-GB" dirty="0"/>
              <a:t>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entwickeln</a:t>
            </a:r>
            <a:r>
              <a:rPr lang="en-GB" dirty="0"/>
              <a:t> </a:t>
            </a:r>
            <a:r>
              <a:rPr lang="en-GB" dirty="0" err="1"/>
              <a:t>oder</a:t>
            </a:r>
            <a:r>
              <a:rPr lang="en-GB" dirty="0"/>
              <a:t> </a:t>
            </a:r>
            <a:endParaRPr dirty="0"/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 err="1"/>
              <a:t>keine</a:t>
            </a:r>
            <a:r>
              <a:rPr lang="en-GB" dirty="0"/>
              <a:t> </a:t>
            </a:r>
            <a:r>
              <a:rPr lang="en-GB" dirty="0" err="1"/>
              <a:t>Gütekriterien</a:t>
            </a:r>
            <a:r>
              <a:rPr lang="en-GB" dirty="0"/>
              <a:t> für die qualitative </a:t>
            </a:r>
            <a:r>
              <a:rPr lang="en-GB" dirty="0" err="1"/>
              <a:t>Forschung</a:t>
            </a:r>
            <a:r>
              <a:rPr lang="en-GB" dirty="0"/>
              <a:t>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verwenden</a:t>
            </a:r>
            <a:r>
              <a:rPr lang="en-GB" dirty="0"/>
              <a:t>. </a:t>
            </a: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8"/>
          <p:cNvSpPr txBox="1">
            <a:spLocks noGrp="1"/>
          </p:cNvSpPr>
          <p:nvPr>
            <p:ph type="title"/>
          </p:nvPr>
        </p:nvSpPr>
        <p:spPr>
          <a:xfrm>
            <a:off x="972000" y="2150850"/>
            <a:ext cx="7200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Empfohlene Ressourcen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9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Hi, wir sind Scribbr 👋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39"/>
          <p:cNvSpPr txBox="1">
            <a:spLocks noGrp="1"/>
          </p:cNvSpPr>
          <p:nvPr>
            <p:ph type="body" idx="1"/>
          </p:nvPr>
        </p:nvSpPr>
        <p:spPr>
          <a:xfrm>
            <a:off x="934075" y="1152475"/>
            <a:ext cx="7200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/>
              <a:t>Wir sind ein 60-köpfiges Team in Amsterdam mit weltweit mehr als 500 Korrektoren und Korrektorinnen. Unser Ziel ist es, Studierenden dabei zu helfen, ihr Studium erfolgreich abzuschließen.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400"/>
              <a:t>Dafür arbeiten wir jeden Tag an unseren Services: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sz="1400" u="sng">
                <a:solidFill>
                  <a:schemeClr val="hlink"/>
                </a:solidFill>
                <a:hlinkClick r:id="rId3"/>
              </a:rPr>
              <a:t>Lektorat &amp; Korrekturlesen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sz="1400" u="sng">
                <a:solidFill>
                  <a:schemeClr val="hlink"/>
                </a:solidFill>
                <a:hlinkClick r:id="rId4"/>
              </a:rPr>
              <a:t>Plagiatsprüfung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sz="1400" u="sng">
                <a:solidFill>
                  <a:schemeClr val="hlink"/>
                </a:solidFill>
                <a:hlinkClick r:id="rId5"/>
              </a:rPr>
              <a:t>Literatur-Generatoren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sz="1400" u="sng">
                <a:solidFill>
                  <a:schemeClr val="hlink"/>
                </a:solidFill>
                <a:hlinkClick r:id="rId6"/>
              </a:rPr>
              <a:t>Wissensdatenbank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sz="1400"/>
              <a:t>akademischer </a:t>
            </a:r>
            <a:r>
              <a:rPr lang="en-GB" sz="1400" u="sng">
                <a:solidFill>
                  <a:schemeClr val="hlink"/>
                </a:solidFill>
                <a:hlinkClick r:id="rId7"/>
              </a:rPr>
              <a:t>YouTube-Kanal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40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Diese Präsentation nutzen</a:t>
            </a:r>
            <a:endParaRPr/>
          </a:p>
        </p:txBody>
      </p:sp>
      <p:sp>
        <p:nvSpPr>
          <p:cNvPr id="176" name="Google Shape;176;p40"/>
          <p:cNvSpPr txBox="1">
            <a:spLocks noGrp="1"/>
          </p:cNvSpPr>
          <p:nvPr>
            <p:ph type="body" idx="1"/>
          </p:nvPr>
        </p:nvSpPr>
        <p:spPr>
          <a:xfrm>
            <a:off x="934075" y="1152475"/>
            <a:ext cx="7200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 err="1"/>
              <a:t>Diese</a:t>
            </a:r>
            <a:r>
              <a:rPr lang="en-GB" sz="1400" dirty="0"/>
              <a:t> </a:t>
            </a:r>
            <a:r>
              <a:rPr lang="en-GB" sz="1400" dirty="0" err="1"/>
              <a:t>Präsentation</a:t>
            </a:r>
            <a:r>
              <a:rPr lang="en-GB" sz="1400" dirty="0"/>
              <a:t> </a:t>
            </a:r>
            <a:r>
              <a:rPr lang="en-GB" sz="1400" dirty="0" err="1"/>
              <a:t>kann</a:t>
            </a:r>
            <a:r>
              <a:rPr lang="en-GB" sz="1400" dirty="0"/>
              <a:t> </a:t>
            </a:r>
            <a:r>
              <a:rPr lang="en-GB" sz="1400" dirty="0" err="1"/>
              <a:t>frei</a:t>
            </a:r>
            <a:r>
              <a:rPr lang="en-GB" sz="1400" dirty="0"/>
              <a:t> </a:t>
            </a:r>
            <a:r>
              <a:rPr lang="en-GB" sz="1400" dirty="0" err="1"/>
              <a:t>genutzt</a:t>
            </a:r>
            <a:r>
              <a:rPr lang="en-GB" sz="1400" dirty="0"/>
              <a:t> </a:t>
            </a:r>
            <a:r>
              <a:rPr lang="en-GB" sz="1400" dirty="0" err="1"/>
              <a:t>werden</a:t>
            </a:r>
            <a:r>
              <a:rPr lang="en-GB" sz="1400" dirty="0"/>
              <a:t>, um </a:t>
            </a:r>
            <a:r>
              <a:rPr lang="en-GB" sz="1400" dirty="0" err="1"/>
              <a:t>Studierende</a:t>
            </a:r>
            <a:r>
              <a:rPr lang="en-GB" sz="1400" dirty="0"/>
              <a:t> </a:t>
            </a:r>
            <a:r>
              <a:rPr lang="en-GB" sz="1400" dirty="0" err="1"/>
              <a:t>mit</a:t>
            </a:r>
            <a:r>
              <a:rPr lang="en-GB" sz="1400" dirty="0"/>
              <a:t> </a:t>
            </a:r>
            <a:r>
              <a:rPr lang="en-GB" sz="1400" dirty="0" err="1"/>
              <a:t>allen</a:t>
            </a:r>
            <a:r>
              <a:rPr lang="en-GB" sz="1400" dirty="0"/>
              <a:t> </a:t>
            </a:r>
            <a:r>
              <a:rPr lang="en-GB" sz="1400" dirty="0" err="1"/>
              <a:t>wichtigen</a:t>
            </a:r>
            <a:r>
              <a:rPr lang="en-GB" sz="1400" dirty="0"/>
              <a:t> </a:t>
            </a:r>
            <a:r>
              <a:rPr lang="en-GB" sz="1400" dirty="0" err="1"/>
              <a:t>Informationen</a:t>
            </a:r>
            <a:r>
              <a:rPr lang="en-GB" sz="1400" dirty="0"/>
              <a:t> </a:t>
            </a:r>
            <a:r>
              <a:rPr lang="en-GB" sz="1400" dirty="0" err="1"/>
              <a:t>rund</a:t>
            </a:r>
            <a:r>
              <a:rPr lang="en-GB" sz="1400" dirty="0"/>
              <a:t> um die </a:t>
            </a:r>
            <a:r>
              <a:rPr lang="en-GB" sz="1400" dirty="0" err="1"/>
              <a:t>Gütekriterien</a:t>
            </a:r>
            <a:r>
              <a:rPr lang="en-GB" sz="1400" dirty="0"/>
              <a:t> </a:t>
            </a:r>
            <a:r>
              <a:rPr lang="en-GB" sz="1400" dirty="0" err="1"/>
              <a:t>ihrer</a:t>
            </a:r>
            <a:r>
              <a:rPr lang="en-GB" sz="1400" dirty="0"/>
              <a:t> </a:t>
            </a:r>
            <a:r>
              <a:rPr lang="en-GB" sz="1400" dirty="0" err="1"/>
              <a:t>Forschung</a:t>
            </a:r>
            <a:r>
              <a:rPr lang="en-GB" sz="1400" dirty="0"/>
              <a:t> </a:t>
            </a:r>
            <a:r>
              <a:rPr lang="en-GB" sz="1400" dirty="0" err="1"/>
              <a:t>zu</a:t>
            </a:r>
            <a:r>
              <a:rPr lang="en-GB" sz="1400" dirty="0"/>
              <a:t> </a:t>
            </a:r>
            <a:r>
              <a:rPr lang="en-GB" sz="1400" dirty="0" err="1"/>
              <a:t>versorgen</a:t>
            </a:r>
            <a:r>
              <a:rPr lang="en-GB" sz="1400" dirty="0"/>
              <a:t>. </a:t>
            </a:r>
            <a:r>
              <a:rPr lang="en-GB" sz="1400" dirty="0" err="1"/>
              <a:t>Folgendes</a:t>
            </a:r>
            <a:r>
              <a:rPr lang="en-GB" sz="1400" dirty="0"/>
              <a:t> </a:t>
            </a:r>
            <a:r>
              <a:rPr lang="en-GB" sz="1400" dirty="0" err="1"/>
              <a:t>ist</a:t>
            </a:r>
            <a:r>
              <a:rPr lang="en-GB" sz="1400" dirty="0"/>
              <a:t> </a:t>
            </a:r>
            <a:r>
              <a:rPr lang="en-GB" sz="1400" dirty="0" err="1"/>
              <a:t>gestattet</a:t>
            </a:r>
            <a:r>
              <a:rPr lang="en-GB" sz="1400" dirty="0"/>
              <a:t>:</a:t>
            </a:r>
            <a:endParaRPr sz="1400" dirty="0"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✓"/>
            </a:pPr>
            <a:r>
              <a:rPr lang="en-GB" sz="1400" dirty="0" err="1"/>
              <a:t>diese</a:t>
            </a:r>
            <a:r>
              <a:rPr lang="en-GB" sz="1400" dirty="0"/>
              <a:t> </a:t>
            </a:r>
            <a:r>
              <a:rPr lang="en-GB" sz="1400" dirty="0" err="1"/>
              <a:t>Präsentation</a:t>
            </a:r>
            <a:r>
              <a:rPr lang="en-GB" sz="1400" dirty="0"/>
              <a:t> in </a:t>
            </a:r>
            <a:r>
              <a:rPr lang="en-GB" sz="1400" dirty="0" err="1"/>
              <a:t>Seminaren</a:t>
            </a:r>
            <a:r>
              <a:rPr lang="en-GB" sz="1400" dirty="0"/>
              <a:t> </a:t>
            </a:r>
            <a:r>
              <a:rPr lang="en-GB" sz="1400" dirty="0" err="1"/>
              <a:t>zeigen</a:t>
            </a:r>
            <a:endParaRPr sz="14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✓"/>
            </a:pPr>
            <a:r>
              <a:rPr lang="en-GB" sz="1400" dirty="0" err="1"/>
              <a:t>Folien</a:t>
            </a:r>
            <a:r>
              <a:rPr lang="en-GB" sz="1400" dirty="0"/>
              <a:t> </a:t>
            </a:r>
            <a:r>
              <a:rPr lang="en-GB" sz="1400" dirty="0" err="1"/>
              <a:t>verändern</a:t>
            </a:r>
            <a:r>
              <a:rPr lang="en-GB" sz="1400" dirty="0"/>
              <a:t> </a:t>
            </a:r>
            <a:r>
              <a:rPr lang="en-GB" sz="1400" dirty="0" err="1"/>
              <a:t>oder</a:t>
            </a:r>
            <a:r>
              <a:rPr lang="en-GB" sz="1400" dirty="0"/>
              <a:t> </a:t>
            </a:r>
            <a:r>
              <a:rPr lang="en-GB" sz="1400" dirty="0" err="1"/>
              <a:t>löschen</a:t>
            </a:r>
            <a:endParaRPr sz="14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✓"/>
            </a:pPr>
            <a:r>
              <a:rPr lang="en-GB" sz="1400" dirty="0" err="1"/>
              <a:t>diese</a:t>
            </a:r>
            <a:r>
              <a:rPr lang="en-GB" sz="1400" dirty="0"/>
              <a:t> </a:t>
            </a:r>
            <a:r>
              <a:rPr lang="en-GB" sz="1400" dirty="0" err="1"/>
              <a:t>Präsentation</a:t>
            </a:r>
            <a:r>
              <a:rPr lang="en-GB" sz="1400" dirty="0"/>
              <a:t> in </a:t>
            </a:r>
            <a:r>
              <a:rPr lang="en-GB" sz="1400" dirty="0" err="1"/>
              <a:t>gedruckter</a:t>
            </a:r>
            <a:r>
              <a:rPr lang="en-GB" sz="1400" dirty="0"/>
              <a:t> Form </a:t>
            </a:r>
            <a:r>
              <a:rPr lang="en-GB" sz="1400" dirty="0" err="1"/>
              <a:t>oder</a:t>
            </a:r>
            <a:r>
              <a:rPr lang="en-GB" sz="1400" dirty="0"/>
              <a:t> auf </a:t>
            </a:r>
            <a:r>
              <a:rPr lang="en-GB" sz="1400" dirty="0" err="1"/>
              <a:t>privaten</a:t>
            </a:r>
            <a:r>
              <a:rPr lang="en-GB" sz="1400" dirty="0"/>
              <a:t> </a:t>
            </a:r>
            <a:r>
              <a:rPr lang="en-GB" sz="1400" dirty="0" err="1"/>
              <a:t>Lernplattformen</a:t>
            </a:r>
            <a:r>
              <a:rPr lang="en-GB" sz="1400" dirty="0"/>
              <a:t> </a:t>
            </a:r>
            <a:r>
              <a:rPr lang="en-GB" sz="1400" dirty="0" err="1"/>
              <a:t>teilen</a:t>
            </a:r>
            <a:r>
              <a:rPr lang="en-GB" sz="1400" dirty="0"/>
              <a:t> (z. B. Moodle, Blackboard, Google Classroom etc.)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400" dirty="0" err="1"/>
              <a:t>Wir</a:t>
            </a:r>
            <a:r>
              <a:rPr lang="en-GB" sz="1400" dirty="0"/>
              <a:t> bitten </a:t>
            </a:r>
            <a:r>
              <a:rPr lang="en-GB" sz="1400" dirty="0" err="1"/>
              <a:t>darum</a:t>
            </a:r>
            <a:r>
              <a:rPr lang="en-GB" sz="1400" dirty="0"/>
              <a:t>, Scribbr </a:t>
            </a:r>
            <a:r>
              <a:rPr lang="en-GB" sz="1400" dirty="0" err="1"/>
              <a:t>als</a:t>
            </a:r>
            <a:r>
              <a:rPr lang="en-GB" sz="1400" dirty="0"/>
              <a:t> </a:t>
            </a:r>
            <a:r>
              <a:rPr lang="en-GB" sz="1400" dirty="0" err="1"/>
              <a:t>Urheber</a:t>
            </a:r>
            <a:r>
              <a:rPr lang="en-GB" sz="1400" dirty="0"/>
              <a:t> für </a:t>
            </a:r>
            <a:r>
              <a:rPr lang="en-GB" sz="1400" dirty="0" err="1"/>
              <a:t>diese</a:t>
            </a:r>
            <a:r>
              <a:rPr lang="en-GB" sz="1400" dirty="0"/>
              <a:t> </a:t>
            </a:r>
            <a:r>
              <a:rPr lang="en-GB" sz="1400" dirty="0" err="1"/>
              <a:t>Ressource</a:t>
            </a:r>
            <a:r>
              <a:rPr lang="en-GB" sz="1400" dirty="0"/>
              <a:t> </a:t>
            </a:r>
            <a:r>
              <a:rPr lang="en-GB" sz="1400" dirty="0" err="1"/>
              <a:t>anzugeben</a:t>
            </a:r>
            <a:r>
              <a:rPr lang="en-GB" sz="1400" dirty="0"/>
              <a:t>.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1400" dirty="0" err="1"/>
              <a:t>Fragen</a:t>
            </a:r>
            <a:r>
              <a:rPr lang="en-GB" sz="1400" dirty="0"/>
              <a:t> </a:t>
            </a:r>
            <a:r>
              <a:rPr lang="en-GB" sz="1400" dirty="0" err="1"/>
              <a:t>oder</a:t>
            </a:r>
            <a:r>
              <a:rPr lang="en-GB" sz="1400" dirty="0"/>
              <a:t> Feedback? </a:t>
            </a:r>
            <a:r>
              <a:rPr lang="en-GB" sz="1400" dirty="0" err="1"/>
              <a:t>Schreib</a:t>
            </a:r>
            <a:r>
              <a:rPr lang="en-GB" sz="1400" dirty="0"/>
              <a:t> </a:t>
            </a:r>
            <a:r>
              <a:rPr lang="en-GB" sz="1400" dirty="0" err="1"/>
              <a:t>uns</a:t>
            </a:r>
            <a:r>
              <a:rPr lang="en-GB" sz="1400" dirty="0"/>
              <a:t> </a:t>
            </a:r>
            <a:r>
              <a:rPr lang="en-GB" sz="1400" dirty="0" err="1"/>
              <a:t>eine</a:t>
            </a:r>
            <a:r>
              <a:rPr lang="en-GB" sz="1400" dirty="0"/>
              <a:t> E-Mail an </a:t>
            </a:r>
            <a:r>
              <a:rPr lang="en-GB" sz="1400" dirty="0" err="1"/>
              <a:t>tobias.solis@scribbr.com</a:t>
            </a:r>
            <a:r>
              <a:rPr lang="en-GB" sz="1400" dirty="0"/>
              <a:t> und </a:t>
            </a:r>
            <a:r>
              <a:rPr lang="en-GB" sz="1400" dirty="0" err="1"/>
              <a:t>wir</a:t>
            </a:r>
            <a:r>
              <a:rPr lang="en-GB" sz="1400" dirty="0"/>
              <a:t> </a:t>
            </a:r>
            <a:r>
              <a:rPr lang="en-GB" sz="1400" dirty="0" err="1"/>
              <a:t>melden</a:t>
            </a:r>
            <a:r>
              <a:rPr lang="en-GB" sz="1400" dirty="0"/>
              <a:t> </a:t>
            </a:r>
            <a:r>
              <a:rPr lang="en-GB" sz="1400" dirty="0" err="1"/>
              <a:t>uns</a:t>
            </a:r>
            <a:r>
              <a:rPr lang="en-GB" sz="1400" dirty="0"/>
              <a:t> </a:t>
            </a:r>
            <a:r>
              <a:rPr lang="en-GB" sz="1400" dirty="0" err="1"/>
              <a:t>bei</a:t>
            </a:r>
            <a:r>
              <a:rPr lang="en-GB" sz="1400" dirty="0"/>
              <a:t> </a:t>
            </a:r>
            <a:r>
              <a:rPr lang="en-GB" sz="1400" dirty="0" err="1"/>
              <a:t>dir</a:t>
            </a:r>
            <a:r>
              <a:rPr lang="en-GB" sz="1400" dirty="0"/>
              <a:t>!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4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Inhalt</a:t>
            </a:r>
            <a:endParaRPr/>
          </a:p>
        </p:txBody>
      </p:sp>
      <p:sp>
        <p:nvSpPr>
          <p:cNvPr id="79" name="Google Shape;79;p24"/>
          <p:cNvSpPr txBox="1">
            <a:spLocks noGrp="1"/>
          </p:cNvSpPr>
          <p:nvPr>
            <p:ph type="body" idx="1"/>
          </p:nvPr>
        </p:nvSpPr>
        <p:spPr>
          <a:xfrm>
            <a:off x="934075" y="1152475"/>
            <a:ext cx="7200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Was sind Gütekriterien?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Überblick: quantitative und qualitative Gütekriterien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Quantitative Gütekriterien</a:t>
            </a:r>
            <a:endParaRPr/>
          </a:p>
          <a:p>
            <a:pPr marL="9144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GB"/>
              <a:t>Beispiele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Qualitative Gütekriterien</a:t>
            </a:r>
            <a:endParaRPr/>
          </a:p>
          <a:p>
            <a:pPr marL="9144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5"/>
          <p:cNvSpPr txBox="1">
            <a:spLocks noGrp="1"/>
          </p:cNvSpPr>
          <p:nvPr>
            <p:ph type="title"/>
          </p:nvPr>
        </p:nvSpPr>
        <p:spPr>
          <a:xfrm>
            <a:off x="972000" y="2150850"/>
            <a:ext cx="7200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Was sind Gütekriterien?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6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Was sind Gütekriterien?</a:t>
            </a:r>
            <a:endParaRPr/>
          </a:p>
        </p:txBody>
      </p:sp>
      <p:sp>
        <p:nvSpPr>
          <p:cNvPr id="90" name="Google Shape;90;p26"/>
          <p:cNvSpPr txBox="1">
            <a:spLocks noGrp="1"/>
          </p:cNvSpPr>
          <p:nvPr>
            <p:ph type="body" idx="1"/>
          </p:nvPr>
        </p:nvSpPr>
        <p:spPr>
          <a:xfrm>
            <a:off x="934075" y="1152475"/>
            <a:ext cx="7200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Maßstäbe, mit denen du die Qualität deiner Forschung sicherstellst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In wissenschaftlichen Arbeiten wird erklärt, inwiefern die Gütekriterien erfüllt sind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Unterscheidung von quantitativen und qualitativen Gütekriterien notwendig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7"/>
          <p:cNvSpPr txBox="1">
            <a:spLocks noGrp="1"/>
          </p:cNvSpPr>
          <p:nvPr>
            <p:ph type="title"/>
          </p:nvPr>
        </p:nvSpPr>
        <p:spPr>
          <a:xfrm>
            <a:off x="972000" y="2150850"/>
            <a:ext cx="7200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Überblick: quantitative und qualitative Gütekriterien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8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/>
              <a:t>Quantitative vs. qualitative Gütekriterien</a:t>
            </a:r>
            <a:endParaRPr sz="2600"/>
          </a:p>
        </p:txBody>
      </p:sp>
      <p:sp>
        <p:nvSpPr>
          <p:cNvPr id="101" name="Google Shape;101;p28"/>
          <p:cNvSpPr txBox="1">
            <a:spLocks noGrp="1"/>
          </p:cNvSpPr>
          <p:nvPr>
            <p:ph type="body" idx="1"/>
          </p:nvPr>
        </p:nvSpPr>
        <p:spPr>
          <a:xfrm>
            <a:off x="934075" y="1152475"/>
            <a:ext cx="3240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Quantitative Gütekriterien </a:t>
            </a: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accent2"/>
                </a:solidFill>
              </a:rPr>
              <a:t>✓</a:t>
            </a:r>
            <a:r>
              <a:rPr lang="en-GB" sz="1800"/>
              <a:t> Objektivität </a:t>
            </a: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accent2"/>
                </a:solidFill>
              </a:rPr>
              <a:t>✓</a:t>
            </a:r>
            <a:r>
              <a:rPr lang="en-GB" sz="1800"/>
              <a:t> Reliabilität </a:t>
            </a: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1800">
                <a:solidFill>
                  <a:schemeClr val="accent2"/>
                </a:solidFill>
              </a:rPr>
              <a:t>✓</a:t>
            </a:r>
            <a:r>
              <a:rPr lang="en-GB" sz="1800"/>
              <a:t> Validität</a:t>
            </a:r>
            <a:endParaRPr sz="1800"/>
          </a:p>
        </p:txBody>
      </p:sp>
      <p:sp>
        <p:nvSpPr>
          <p:cNvPr id="102" name="Google Shape;102;p28"/>
          <p:cNvSpPr txBox="1">
            <a:spLocks noGrp="1"/>
          </p:cNvSpPr>
          <p:nvPr>
            <p:ph type="body" idx="2"/>
          </p:nvPr>
        </p:nvSpPr>
        <p:spPr>
          <a:xfrm>
            <a:off x="4894075" y="1152475"/>
            <a:ext cx="3240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Qualitative Gütekriterien</a:t>
            </a:r>
            <a:endParaRPr sz="180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Sind nicht einheitlich definiert </a:t>
            </a:r>
            <a:endParaRPr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9"/>
          <p:cNvSpPr txBox="1">
            <a:spLocks noGrp="1"/>
          </p:cNvSpPr>
          <p:nvPr>
            <p:ph type="title"/>
          </p:nvPr>
        </p:nvSpPr>
        <p:spPr>
          <a:xfrm>
            <a:off x="972000" y="2150850"/>
            <a:ext cx="7200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Quantitative Gütekriterien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0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Gütekriterium Objektivität </a:t>
            </a:r>
            <a:endParaRPr/>
          </a:p>
        </p:txBody>
      </p:sp>
      <p:sp>
        <p:nvSpPr>
          <p:cNvPr id="113" name="Google Shape;113;p30"/>
          <p:cNvSpPr txBox="1">
            <a:spLocks noGrp="1"/>
          </p:cNvSpPr>
          <p:nvPr>
            <p:ph type="body" idx="1"/>
          </p:nvPr>
        </p:nvSpPr>
        <p:spPr>
          <a:xfrm>
            <a:off x="934075" y="1209438"/>
            <a:ext cx="7200000" cy="117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dk1"/>
                </a:solidFill>
                <a:highlight>
                  <a:srgbClr val="FFF2CC"/>
                </a:highlight>
              </a:rPr>
              <a:t>Objektivität </a:t>
            </a:r>
            <a:r>
              <a:rPr lang="en-GB">
                <a:solidFill>
                  <a:schemeClr val="dk1"/>
                </a:solidFill>
              </a:rPr>
              <a:t>ist gegeben, wenn das Forschungsergebnis unabhängig von der Person ist, die die Forschung durchführt.</a:t>
            </a:r>
            <a:endParaRPr b="1">
              <a:solidFill>
                <a:schemeClr val="dk1"/>
              </a:solidFill>
              <a:highlight>
                <a:srgbClr val="EFEFEF"/>
              </a:highlight>
            </a:endParaRPr>
          </a:p>
          <a:p>
            <a:pPr marL="0" lvl="0" indent="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14" name="Google Shape;114;p30"/>
          <p:cNvSpPr txBox="1"/>
          <p:nvPr/>
        </p:nvSpPr>
        <p:spPr>
          <a:xfrm>
            <a:off x="1013350" y="2571750"/>
            <a:ext cx="6640800" cy="9060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rPr>
              <a:t>Tipp</a:t>
            </a:r>
            <a:endParaRPr sz="1800" b="1">
              <a:solidFill>
                <a:srgbClr val="1B2B68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Standardisiertes Vorgehen führt zu höherer Objektivität. 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300" b="1">
              <a:solidFill>
                <a:srgbClr val="1B2B68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00" b="1">
              <a:solidFill>
                <a:srgbClr val="1B2B6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rgbClr val="1B2B68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 b="1">
              <a:solidFill>
                <a:srgbClr val="1B2B68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1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Beispiel Objektivität </a:t>
            </a:r>
            <a:endParaRPr/>
          </a:p>
        </p:txBody>
      </p:sp>
      <p:graphicFrame>
        <p:nvGraphicFramePr>
          <p:cNvPr id="120" name="Google Shape;120;p31"/>
          <p:cNvGraphicFramePr/>
          <p:nvPr/>
        </p:nvGraphicFramePr>
        <p:xfrm>
          <a:off x="1062000" y="1456625"/>
          <a:ext cx="7020000" cy="2118575"/>
        </p:xfrm>
        <a:graphic>
          <a:graphicData uri="http://schemas.openxmlformats.org/drawingml/2006/table">
            <a:tbl>
              <a:tblPr>
                <a:noFill/>
                <a:tableStyleId>{A0D2A152-8C83-44E8-9ED3-CE9BA3DD93C8}</a:tableStyleId>
              </a:tblPr>
              <a:tblGrid>
                <a:gridCol w="351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3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Objektivität ist gegeben</a:t>
                      </a:r>
                      <a:endParaRPr sz="1200" b="1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Objektivität ist nicht gegeben</a:t>
                      </a:r>
                      <a:endParaRPr sz="1200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1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Alle Befragten erhalten die gleichen Anweisungen schriftlich und lesen sie selbst. </a:t>
                      </a:r>
                      <a:endParaRPr sz="1200" b="1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Allen Befragten werden die Anweisungen einzeln von der befragenden Person erklärt. </a:t>
                      </a:r>
                      <a:endParaRPr sz="1200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2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Dadurch werden die Befragten nicht durch die befragende Person beeinflusst.</a:t>
                      </a:r>
                      <a:endParaRPr sz="1200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Dadurch kann es passieren, dass die Befragten ungewollt durch die befragende Person beeinflusst werden.</a:t>
                      </a:r>
                      <a:endParaRPr sz="1200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1" name="Google Shape;121;p31"/>
          <p:cNvSpPr txBox="1"/>
          <p:nvPr/>
        </p:nvSpPr>
        <p:spPr>
          <a:xfrm>
            <a:off x="1062000" y="108730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rPr>
              <a:t>Es wird eine Umfrage durchgeführt.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cribbr">
  <a:themeElements>
    <a:clrScheme name="Simple Light">
      <a:dk1>
        <a:srgbClr val="202F66"/>
      </a:dk1>
      <a:lt1>
        <a:srgbClr val="FFFFFF"/>
      </a:lt1>
      <a:dk2>
        <a:srgbClr val="15204F"/>
      </a:dk2>
      <a:lt2>
        <a:srgbClr val="F9F9FB"/>
      </a:lt2>
      <a:accent1>
        <a:srgbClr val="FC5216"/>
      </a:accent1>
      <a:accent2>
        <a:srgbClr val="18CDBB"/>
      </a:accent2>
      <a:accent3>
        <a:srgbClr val="BE59BE"/>
      </a:accent3>
      <a:accent4>
        <a:srgbClr val="92C65A"/>
      </a:accent4>
      <a:accent5>
        <a:srgbClr val="FFC107"/>
      </a:accent5>
      <a:accent6>
        <a:srgbClr val="FF6562"/>
      </a:accent6>
      <a:hlink>
        <a:srgbClr val="1F80E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1054</Words>
  <Application>Microsoft Macintosh PowerPoint</Application>
  <PresentationFormat>On-screen Show (16:9)</PresentationFormat>
  <Paragraphs>112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Open Sans</vt:lpstr>
      <vt:lpstr>Work Sans</vt:lpstr>
      <vt:lpstr>Scribbr</vt:lpstr>
      <vt:lpstr>Gütekriterien in der Forschung</vt:lpstr>
      <vt:lpstr>Inhalt</vt:lpstr>
      <vt:lpstr>Was sind Gütekriterien?</vt:lpstr>
      <vt:lpstr>Was sind Gütekriterien?</vt:lpstr>
      <vt:lpstr>Überblick: quantitative und qualitative Gütekriterien</vt:lpstr>
      <vt:lpstr>Quantitative vs. qualitative Gütekriterien</vt:lpstr>
      <vt:lpstr>Quantitative Gütekriterien </vt:lpstr>
      <vt:lpstr>Gütekriterium Objektivität </vt:lpstr>
      <vt:lpstr>Beispiel Objektivität </vt:lpstr>
      <vt:lpstr>Gütekriterium Reliabilität </vt:lpstr>
      <vt:lpstr>Beispiel Reliabilität </vt:lpstr>
      <vt:lpstr>Gütekriterium Validität </vt:lpstr>
      <vt:lpstr>Beispiel Validität </vt:lpstr>
      <vt:lpstr>Qualitative Gütekriterien </vt:lpstr>
      <vt:lpstr>Qualitative Gütekriterien</vt:lpstr>
      <vt:lpstr>Empfohlene Ressourcen</vt:lpstr>
      <vt:lpstr>Hi, wir sind Scribbr 👋 </vt:lpstr>
      <vt:lpstr>Diese Präsentation nutzen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Gütekriterien in der Forschung</dc:title>
  <cp:lastModifiedBy>Marketing 2</cp:lastModifiedBy>
  <cp:revision>2</cp:revision>
  <dcterms:modified xsi:type="dcterms:W3CDTF">2022-04-29T08:26:17Z</dcterms:modified>
</cp:coreProperties>
</file>