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Work Sans"/>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WorkSans-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WorkSans-italic.fntdata"/><Relationship Id="rId14" Type="http://schemas.openxmlformats.org/officeDocument/2006/relationships/slide" Target="slides/slide9.xml"/><Relationship Id="rId36" Type="http://schemas.openxmlformats.org/officeDocument/2006/relationships/font" Target="fonts/WorkSans-bold.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Work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facharbeit/fazit-facharbei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facharbeit/selbststaendigkeitserklaerun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facharbeit/inhaltsverzeichnis-facharbeit/"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facharbeit/deckblatt-facharbeit/"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wissenschaftliches-schreiben/zeitformen-in-wissenschaftlichen-arbeiten/"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facharbeit/deckblatt-facharbeit/" TargetMode="External"/><Relationship Id="rId3" Type="http://schemas.openxmlformats.org/officeDocument/2006/relationships/hyperlink" Target="https://www.scribbr.de/category/richtig-zitieren/" TargetMode="External"/><Relationship Id="rId4" Type="http://schemas.openxmlformats.org/officeDocument/2006/relationships/hyperlink" Target="https://www.scribbr.de/lektorat-korrekturlesen/facharbeit-korrektur/" TargetMode="External"/><Relationship Id="rId5" Type="http://schemas.openxmlformats.org/officeDocument/2006/relationships/hyperlink" Target="https://www.scribbr.de/lektorat-korrekturlesen/facharbeit-korrektur/" TargetMode="External"/><Relationship Id="rId6" Type="http://schemas.openxmlformats.org/officeDocument/2006/relationships/hyperlink" Target="https://www.scribbr.de/facharbeit/selbststaendigkeitserklaerun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facharbeit/einleitung-facharbeit/"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6e260292a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6e260292a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6e260292a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6e260292a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Im Hauptteil wird ausgewählte Forschungsliteratur zum Thema präsentiert. Zum Beispiel werden in der Facharbeit behandelte Begriffe aus der Sicht von verschiedenen Forschenden definiert. Auf diese Weise können verschiedene Positionen gegenübergestellt werden. Oftmals werden die Begriffe mit theoretischen Konzepten untermauert. </a:t>
            </a:r>
            <a:endParaRPr/>
          </a:p>
          <a:p>
            <a:pPr indent="-298450" lvl="0" marL="457200" rtl="0" algn="l">
              <a:spcBef>
                <a:spcPts val="0"/>
              </a:spcBef>
              <a:spcAft>
                <a:spcPts val="0"/>
              </a:spcAft>
              <a:buSzPts val="1100"/>
              <a:buChar char="●"/>
            </a:pPr>
            <a:r>
              <a:rPr lang="en-GB"/>
              <a:t>Diese Begriffe können im Anschluss in einem oder mehreren Fallbeispielen untersucht werden.</a:t>
            </a:r>
            <a:endParaRPr/>
          </a:p>
          <a:p>
            <a:pPr indent="-298450" lvl="0" marL="457200" rtl="0" algn="l">
              <a:spcBef>
                <a:spcPts val="0"/>
              </a:spcBef>
              <a:spcAft>
                <a:spcPts val="0"/>
              </a:spcAft>
              <a:buSzPts val="1100"/>
              <a:buChar char="●"/>
            </a:pPr>
            <a:r>
              <a:rPr lang="en-GB"/>
              <a:t>Hier kommen wir auf die Unterscheidung zwischen theoretischem und praktischem Hauptteil zu sprechen, wie auf der nächsten Folie zu sehen sein wird.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01a1b1fe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01a1b1fe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Der theoretische Hauptteil ist in jeder Facharbeit zu finden. Im Hauptteil ist es zwingend notwendig, relevante Forschungsliteratur zu dem behandelten Thema vorzustellen und Begriffe zu definieren, die für die Auseinandersetzung von Bedeutung sind.</a:t>
            </a:r>
            <a:endParaRPr/>
          </a:p>
          <a:p>
            <a:pPr indent="-298450" lvl="0" marL="457200" rtl="0" algn="l">
              <a:spcBef>
                <a:spcPts val="0"/>
              </a:spcBef>
              <a:spcAft>
                <a:spcPts val="0"/>
              </a:spcAft>
              <a:buSzPts val="1100"/>
              <a:buChar char="●"/>
            </a:pPr>
            <a:r>
              <a:rPr lang="en-GB"/>
              <a:t>Der praktische Hauptteil ist in jeder Facharbeit unterschiedlich stark ausgeprägt. Es ist möglich, dass ein Thema ausschließlich theoretisch diskutiert wird. Eine praktische Einbettung bietet sich jedoch immer an, z. B. indem man die zuvor theoretisch erarbeiteten Konzepte anhand eines Fallbeispiels betrachtet.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6e260292a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6e260292a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Du schreibst z. B. eine Facharbeit zum Thema ‚Jugendsprache in den Medien‘.</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GB"/>
              <a:t>Im theoretischen Hauptteil werden im Beispiel zwei verschiedene Begriffe definiert, z. B. der Begriff ‚Jugend‘ und Begriff ‚Jugendsprache‘.</a:t>
            </a:r>
            <a:endParaRPr/>
          </a:p>
          <a:p>
            <a:pPr indent="-298450" lvl="0" marL="457200" rtl="0" algn="l">
              <a:spcBef>
                <a:spcPts val="0"/>
              </a:spcBef>
              <a:spcAft>
                <a:spcPts val="0"/>
              </a:spcAft>
              <a:buSzPts val="1100"/>
              <a:buChar char="●"/>
            </a:pPr>
            <a:r>
              <a:rPr lang="en-GB"/>
              <a:t>Im Anschluss werden zur besseren theoretischen Einordnung zwei Konzepte zum Begriff ‚Jugendsprache‘ von zwei verschiedenen Wissenschaftlern vorgestellt.</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GB"/>
              <a:t>Dann folgt der praktische Hauptteil: Es wird die Verwendung der Jugendsprache anhand von zwei Fallbeispielen untersucht.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GB"/>
              <a:t>Zum Abschluss des Hauptteils werden die Ergebnisse kritisch hinterfragt: Welche Meinungen sind plausibel, welche nicht und warum?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6e260292a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6e260292a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76e260292a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6e260292a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Das </a:t>
            </a:r>
            <a:r>
              <a:rPr lang="en-GB" u="sng">
                <a:solidFill>
                  <a:schemeClr val="hlink"/>
                </a:solidFill>
                <a:hlinkClick r:id="rId2"/>
              </a:rPr>
              <a:t>Fazit</a:t>
            </a:r>
            <a:r>
              <a:rPr lang="en-GB"/>
              <a:t> nimmt 5</a:t>
            </a:r>
            <a:r>
              <a:rPr lang="en-GB">
                <a:solidFill>
                  <a:srgbClr val="4D5156"/>
                </a:solidFill>
                <a:highlight>
                  <a:srgbClr val="FFFFFF"/>
                </a:highlight>
              </a:rPr>
              <a:t>–</a:t>
            </a:r>
            <a:r>
              <a:rPr lang="en-GB"/>
              <a:t>10 % der Facharbeit ein, ebenso wie die Einleitung.</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GB"/>
              <a:t>Zu Beginn greifst du kurz die Fragestellung der Facharbeit auf: </a:t>
            </a:r>
            <a:endParaRPr/>
          </a:p>
          <a:p>
            <a:pPr indent="-298450" lvl="0" marL="457200" rtl="0" algn="l">
              <a:spcBef>
                <a:spcPts val="0"/>
              </a:spcBef>
              <a:spcAft>
                <a:spcPts val="0"/>
              </a:spcAft>
              <a:buSzPts val="1100"/>
              <a:buChar char="●"/>
            </a:pPr>
            <a:r>
              <a:rPr lang="en-GB"/>
              <a:t>In der vorliegenden Facharbeit wurde das Thema anhand X anhand der Fragestellung Y untersucht.</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GB"/>
              <a:t>Du gehst im Weiteren kurz auf die Zielsetzung ein und darauf, ob sie erreicht oder nicht erreicht werden konnte:  </a:t>
            </a:r>
            <a:endParaRPr/>
          </a:p>
          <a:p>
            <a:pPr indent="-298450" lvl="0" marL="457200" rtl="0" algn="l">
              <a:spcBef>
                <a:spcPts val="0"/>
              </a:spcBef>
              <a:spcAft>
                <a:spcPts val="0"/>
              </a:spcAft>
              <a:buSzPts val="1100"/>
              <a:buChar char="●"/>
            </a:pPr>
            <a:r>
              <a:rPr lang="en-GB"/>
              <a:t>In der vorliegenden Facharbeit wurde X unter Berücksichtigung von Y herausgestellt und diskutiert. Mithilfe von X konnte Y gezeigt/nicht gezeigt werden.</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GB"/>
              <a:t>Es ist wichtig, eine </a:t>
            </a:r>
            <a:r>
              <a:rPr lang="en-GB"/>
              <a:t>Zusammenfassung der zentralen Ergebnisse des Hauptteils zu liefern, um den Mehrwert deiner Arbeit aufzuzeigen:</a:t>
            </a:r>
            <a:endParaRPr/>
          </a:p>
          <a:p>
            <a:pPr indent="-298450" lvl="0" marL="457200" rtl="0" algn="l">
              <a:spcBef>
                <a:spcPts val="0"/>
              </a:spcBef>
              <a:spcAft>
                <a:spcPts val="0"/>
              </a:spcAft>
              <a:buSzPts val="1100"/>
              <a:buChar char="●"/>
            </a:pPr>
            <a:r>
              <a:rPr lang="en-GB"/>
              <a:t>Die zentrale Merkmalen von X zeigen sich durch den Wegfall/die Entstehung von Y. </a:t>
            </a:r>
            <a:endParaRPr/>
          </a:p>
          <a:p>
            <a:pPr indent="-298450" lvl="0" marL="457200" rtl="0" algn="l">
              <a:spcBef>
                <a:spcPts val="0"/>
              </a:spcBef>
              <a:spcAft>
                <a:spcPts val="0"/>
              </a:spcAft>
              <a:buSzPts val="1100"/>
              <a:buChar char="●"/>
            </a:pPr>
            <a:r>
              <a:rPr lang="en-GB"/>
              <a:t>Durch die Untersuchung von X </a:t>
            </a:r>
            <a:r>
              <a:rPr lang="en-GB"/>
              <a:t>ließ</a:t>
            </a:r>
            <a:r>
              <a:rPr lang="en-GB"/>
              <a:t> sich Y erkennen.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GB"/>
              <a:t>Am Ende des Fazits kann auf offfene Fragen hingewiesen werden und ein Ausblick gegeben werden:</a:t>
            </a:r>
            <a:endParaRPr/>
          </a:p>
          <a:p>
            <a:pPr indent="0" lvl="0" marL="457200" rtl="0" algn="l">
              <a:spcBef>
                <a:spcPts val="0"/>
              </a:spcBef>
              <a:spcAft>
                <a:spcPts val="0"/>
              </a:spcAft>
              <a:buNone/>
            </a:pPr>
            <a:r>
              <a:rPr lang="en-GB"/>
              <a:t>Die</a:t>
            </a:r>
            <a:r>
              <a:rPr lang="en-GB"/>
              <a:t> vorliegende Facharbeit beschäftigte sich ausschließlich mit X. In einer weiterführenden Auseinandersetzung könnte es interessant sein, Y zu untersuchen.</a:t>
            </a:r>
            <a:endParaRPr/>
          </a:p>
          <a:p>
            <a:pPr indent="0" lvl="0" marL="457200" rtl="0" algn="l">
              <a:spcBef>
                <a:spcPts val="0"/>
              </a:spcBef>
              <a:spcAft>
                <a:spcPts val="0"/>
              </a:spcAft>
              <a:buNone/>
            </a:pPr>
            <a:r>
              <a:rPr lang="en-GB"/>
              <a:t>Offen bleibt, wie sich X zu Y verhält.</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GB"/>
              <a:t>Der Zweck des Fazits ist es, ein Resümee der eigenen Arbeit zu ziehen. Stelle dir folgende Fragen: Was hast du mit der Facharbeit erreicht? Welche neuen Erkenntnisse hast du gewonnen, welche zentralen Ergebnisse lassen sich feststellen? Wurde das Ziel erreicht oder nicht?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76e260292a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6e260292a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6e260292a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6e260292a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76e260292a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6e260292a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6e260292a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6e260292a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Der Anhang dient dazu, wichtige Inhalte einzufügen, die im Hauptteil der Facharbeit zu viel Platz einnehmen würden.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4de70b1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4de70b1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6e260292a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6e260292a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74f4f632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74f4f632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GB">
                <a:solidFill>
                  <a:schemeClr val="dk1"/>
                </a:solidFill>
              </a:rPr>
              <a:t>Die </a:t>
            </a:r>
            <a:r>
              <a:rPr lang="en-GB" u="sng">
                <a:solidFill>
                  <a:schemeClr val="hlink"/>
                </a:solidFill>
                <a:hlinkClick r:id="rId2"/>
              </a:rPr>
              <a:t>Selbstständigkeitserklärung</a:t>
            </a:r>
            <a:r>
              <a:rPr lang="en-GB">
                <a:solidFill>
                  <a:schemeClr val="dk1"/>
                </a:solidFill>
              </a:rPr>
              <a:t> ist n</a:t>
            </a:r>
            <a:r>
              <a:rPr lang="en-GB">
                <a:solidFill>
                  <a:schemeClr val="dk1"/>
                </a:solidFill>
              </a:rPr>
              <a:t>otwendiger Bestandteil jeder wissenschaftlichen Arbeit</a:t>
            </a:r>
            <a:r>
              <a:rPr lang="en-GB">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Sie steht ganz am Ende deiner Arbeit, nach dem Literaturverzeichnis und dem Anhang.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Die Selbstständigkeitserklärung darf auf keinen Fall vergessen werden, da du sonst ein Plagiat begehst. </a:t>
            </a: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01a1b1fe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01a1b1fe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76e260292a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6e260292a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Das </a:t>
            </a:r>
            <a:r>
              <a:rPr lang="en-GB" u="sng">
                <a:solidFill>
                  <a:schemeClr val="hlink"/>
                </a:solidFill>
                <a:hlinkClick r:id="rId2"/>
              </a:rPr>
              <a:t>Inhaltsverzeichnis</a:t>
            </a:r>
            <a:r>
              <a:rPr lang="en-GB"/>
              <a:t> steht am Anfang deiner Facharbeit, bevor der schriftliche Teil mit der Einleitung beginnt. </a:t>
            </a:r>
            <a:endParaRPr/>
          </a:p>
          <a:p>
            <a:pPr indent="-298450" lvl="0" marL="457200" rtl="0" algn="l">
              <a:spcBef>
                <a:spcPts val="0"/>
              </a:spcBef>
              <a:spcAft>
                <a:spcPts val="0"/>
              </a:spcAft>
              <a:buSzPts val="1100"/>
              <a:buChar char="●"/>
            </a:pPr>
            <a:r>
              <a:rPr lang="en-GB"/>
              <a:t>Du kannst ein Inhaltsverzeichnis ganz einfach in Word erstellen, wie es im Video gezeigt wird.</a:t>
            </a:r>
            <a:endParaRPr/>
          </a:p>
          <a:p>
            <a:pPr indent="-298450" lvl="0" marL="457200" rtl="0" algn="l">
              <a:spcBef>
                <a:spcPts val="0"/>
              </a:spcBef>
              <a:spcAft>
                <a:spcPts val="0"/>
              </a:spcAft>
              <a:buSzPts val="1100"/>
              <a:buChar char="●"/>
            </a:pPr>
            <a:r>
              <a:rPr lang="en-GB"/>
              <a:t>Das ist jedoch nur eine Möglichkeit. Du kannst dein Inhaltsverzeichnis natürlich auch manuell erstellen, wenn dir das lieber ist.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01a1b1fe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01a1b1fe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Das </a:t>
            </a:r>
            <a:r>
              <a:rPr lang="en-GB" u="sng">
                <a:solidFill>
                  <a:schemeClr val="hlink"/>
                </a:solidFill>
                <a:hlinkClick r:id="rId2"/>
              </a:rPr>
              <a:t>Deckblatt</a:t>
            </a:r>
            <a:r>
              <a:rPr lang="en-GB"/>
              <a:t> und das Inhaltsverzeichnis dürfen nicht nummeriert werden. Du beginnst mit der Seitennummerierung bei Seite 3, dort, wo die Einleitung beginnt</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01a1b1fe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01a1b1fe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Clr>
                <a:srgbClr val="000000"/>
              </a:buClr>
              <a:buSzPts val="1100"/>
              <a:buAutoNum type="arabicPeriod"/>
            </a:pPr>
            <a:r>
              <a:rPr lang="en-GB"/>
              <a:t>Vermeide lange und komplizierte Schachtelsätze, damit deine Leserschaft deine Gedankengänge auf Anhieb nachvollziehen kann. Ebenso sollten deine Sätze nicht zu kurz und eintönig sein.</a:t>
            </a:r>
            <a:endParaRPr/>
          </a:p>
          <a:p>
            <a:pPr indent="-298450" lvl="0" marL="457200" rtl="0" algn="l">
              <a:lnSpc>
                <a:spcPct val="180000"/>
              </a:lnSpc>
              <a:spcBef>
                <a:spcPts val="0"/>
              </a:spcBef>
              <a:spcAft>
                <a:spcPts val="0"/>
              </a:spcAft>
              <a:buClr>
                <a:srgbClr val="000000"/>
              </a:buClr>
              <a:buSzPts val="1100"/>
              <a:buAutoNum type="arabicPeriod"/>
            </a:pPr>
            <a:r>
              <a:rPr lang="en-GB"/>
              <a:t>Die gängige </a:t>
            </a:r>
            <a:r>
              <a:rPr lang="en-GB">
                <a:uFill>
                  <a:noFill/>
                </a:uFill>
                <a:hlinkClick r:id="rId2"/>
              </a:rPr>
              <a:t>Zeitform</a:t>
            </a:r>
            <a:r>
              <a:rPr lang="en-GB"/>
              <a:t> für das Schreiben einer Facharbeit ist das Präsens. Nur für bestimmte Ausführungen, z. B. vergangene Ereignisse oder den geschichtlichen Hintergrund, verwendest du das Perfekt oder Präteritum.</a:t>
            </a:r>
            <a:endParaRPr/>
          </a:p>
          <a:p>
            <a:pPr indent="-298450" lvl="0" marL="457200" rtl="0" algn="l">
              <a:lnSpc>
                <a:spcPct val="180000"/>
              </a:lnSpc>
              <a:spcBef>
                <a:spcPts val="0"/>
              </a:spcBef>
              <a:spcAft>
                <a:spcPts val="0"/>
              </a:spcAft>
              <a:buClr>
                <a:srgbClr val="000000"/>
              </a:buClr>
              <a:buSzPts val="1100"/>
              <a:buAutoNum type="arabicPeriod"/>
            </a:pPr>
            <a:r>
              <a:rPr lang="en-GB"/>
              <a:t>Vermeide in deiner Facharbeit umgangssprachliche Wörter (</a:t>
            </a:r>
            <a:r>
              <a:rPr i="1" lang="en-GB"/>
              <a:t>super, voll, extrem, ziemlich</a:t>
            </a:r>
            <a:r>
              <a:rPr lang="en-GB"/>
              <a:t>), Füllwörter (</a:t>
            </a:r>
            <a:r>
              <a:rPr i="1" lang="en-GB"/>
              <a:t>also, wohl, schon, gewissermaßen</a:t>
            </a:r>
            <a:r>
              <a:rPr lang="en-GB"/>
              <a:t>) und subjektive Wörter (</a:t>
            </a:r>
            <a:r>
              <a:rPr i="1" lang="en-GB"/>
              <a:t>schön, hässlich, logischerweise, selbstverständlich</a:t>
            </a:r>
            <a:r>
              <a:rPr lang="en-GB"/>
              <a:t>).</a:t>
            </a:r>
            <a:endParaRPr/>
          </a:p>
          <a:p>
            <a:pPr indent="0" lvl="0" marL="0" rtl="0" algn="l">
              <a:spcBef>
                <a:spcPts val="1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801a1b1fe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01a1b1fe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Bevor du deine Facharbeit abgibst, solltest du folgende Checkliste durchgehen:</a:t>
            </a:r>
            <a:endParaRPr/>
          </a:p>
          <a:p>
            <a:pPr indent="-298450" lvl="0" marL="457200" rtl="0" algn="l">
              <a:spcBef>
                <a:spcPts val="0"/>
              </a:spcBef>
              <a:spcAft>
                <a:spcPts val="0"/>
              </a:spcAft>
              <a:buSzPts val="1100"/>
              <a:buChar char="●"/>
            </a:pPr>
            <a:r>
              <a:rPr lang="en-GB"/>
              <a:t>Du hast ein </a:t>
            </a:r>
            <a:r>
              <a:rPr lang="en-GB" u="sng">
                <a:solidFill>
                  <a:schemeClr val="hlink"/>
                </a:solidFill>
                <a:hlinkClick r:id="rId2"/>
              </a:rPr>
              <a:t>Deckblatt</a:t>
            </a:r>
            <a:r>
              <a:rPr lang="en-GB"/>
              <a:t> erstellt und ein Inhaltsverzeichnis eingefügt.</a:t>
            </a:r>
            <a:endParaRPr/>
          </a:p>
          <a:p>
            <a:pPr indent="-298450" lvl="0" marL="457200" rtl="0" algn="l">
              <a:spcBef>
                <a:spcPts val="0"/>
              </a:spcBef>
              <a:spcAft>
                <a:spcPts val="0"/>
              </a:spcAft>
              <a:buSzPts val="1100"/>
              <a:buChar char="●"/>
            </a:pPr>
            <a:r>
              <a:rPr lang="en-GB"/>
              <a:t>Alle Elemente der Gliederung, wie Einleitung, Hauptteil und Fazit, sind in deiner Facharbeit vorhanden.</a:t>
            </a:r>
            <a:endParaRPr/>
          </a:p>
          <a:p>
            <a:pPr indent="-298450" lvl="0" marL="457200" rtl="0" algn="l">
              <a:spcBef>
                <a:spcPts val="0"/>
              </a:spcBef>
              <a:spcAft>
                <a:spcPts val="0"/>
              </a:spcAft>
              <a:buSzPts val="1100"/>
              <a:buChar char="●"/>
            </a:pPr>
            <a:r>
              <a:rPr lang="en-GB"/>
              <a:t>Du hast </a:t>
            </a:r>
            <a:r>
              <a:rPr lang="en-GB" u="sng">
                <a:solidFill>
                  <a:schemeClr val="hlink"/>
                </a:solidFill>
                <a:hlinkClick r:id="rId3"/>
              </a:rPr>
              <a:t>richtig zitiert</a:t>
            </a:r>
            <a:r>
              <a:rPr lang="en-GB"/>
              <a:t>.</a:t>
            </a:r>
            <a:endParaRPr/>
          </a:p>
          <a:p>
            <a:pPr indent="-298450" lvl="0" marL="457200" rtl="0" algn="l">
              <a:spcBef>
                <a:spcPts val="0"/>
              </a:spcBef>
              <a:spcAft>
                <a:spcPts val="0"/>
              </a:spcAft>
              <a:buSzPts val="1100"/>
              <a:buChar char="●"/>
            </a:pPr>
            <a:r>
              <a:rPr lang="en-GB"/>
              <a:t>Du hast dich an die Vorgaben zur Formatierung gehalten.</a:t>
            </a:r>
            <a:endParaRPr/>
          </a:p>
          <a:p>
            <a:pPr indent="-298450" lvl="0" marL="457200" rtl="0" algn="l">
              <a:spcBef>
                <a:spcPts val="0"/>
              </a:spcBef>
              <a:spcAft>
                <a:spcPts val="0"/>
              </a:spcAft>
              <a:buSzPts val="1100"/>
              <a:buChar char="●"/>
            </a:pPr>
            <a:r>
              <a:rPr lang="en-GB"/>
              <a:t>Du hast die Tipps zum Schreibstil berücksichtigt.</a:t>
            </a:r>
            <a:endParaRPr/>
          </a:p>
          <a:p>
            <a:pPr indent="-298450" lvl="0" marL="457200" rtl="0" algn="l">
              <a:spcBef>
                <a:spcPts val="0"/>
              </a:spcBef>
              <a:spcAft>
                <a:spcPts val="0"/>
              </a:spcAft>
              <a:buSzPts val="1100"/>
              <a:buChar char="●"/>
            </a:pPr>
            <a:r>
              <a:rPr lang="en-GB"/>
              <a:t>Du hast deine Facharbeit Korrektur gelesen und </a:t>
            </a:r>
            <a:r>
              <a:rPr lang="en-GB"/>
              <a:t>Korrektur lesen lassen</a:t>
            </a:r>
            <a:r>
              <a:rPr lang="en-GB"/>
              <a:t>. Hier bieten sich auch </a:t>
            </a:r>
            <a:r>
              <a:rPr lang="en-GB" u="sng">
                <a:solidFill>
                  <a:schemeClr val="hlink"/>
                </a:solidFill>
                <a:hlinkClick r:id="rId4"/>
              </a:rPr>
              <a:t>professionelle</a:t>
            </a:r>
            <a:r>
              <a:rPr lang="en-GB" u="sng">
                <a:solidFill>
                  <a:schemeClr val="hlink"/>
                </a:solidFill>
                <a:hlinkClick r:id="rId5"/>
              </a:rPr>
              <a:t> Korrekturdienste</a:t>
            </a:r>
            <a:r>
              <a:rPr lang="en-GB"/>
              <a:t> an. </a:t>
            </a:r>
            <a:endParaRPr/>
          </a:p>
          <a:p>
            <a:pPr indent="-298450" lvl="0" marL="457200" rtl="0" algn="l">
              <a:spcBef>
                <a:spcPts val="0"/>
              </a:spcBef>
              <a:spcAft>
                <a:spcPts val="0"/>
              </a:spcAft>
              <a:buSzPts val="1100"/>
              <a:buChar char="●"/>
            </a:pPr>
            <a:r>
              <a:rPr lang="en-GB"/>
              <a:t>Du hast die </a:t>
            </a:r>
            <a:r>
              <a:rPr lang="en-GB" u="sng">
                <a:solidFill>
                  <a:schemeClr val="hlink"/>
                </a:solidFill>
                <a:hlinkClick r:id="rId6"/>
              </a:rPr>
              <a:t>Selbstständigkeitserklärung</a:t>
            </a:r>
            <a:r>
              <a:rPr lang="en-GB"/>
              <a:t> hinzugefügt und unterschrieben.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51bbeda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51bbeda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6e9a0b0b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e9a0b0b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01a1b1fe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01a1b1fe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6e26029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6e26029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Sobald du das Thema deiner Facharbeit festgelegt hast, kannst du deine Gliederung erstellen.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Die Gliederung stellt einen inhaltlichen Ablaufplan der Facharbeit </a:t>
            </a:r>
            <a:r>
              <a:rPr lang="en-GB"/>
              <a:t>dar</a:t>
            </a:r>
            <a:r>
              <a:rPr lang="en-GB"/>
              <a:t>.</a:t>
            </a:r>
            <a:endParaRPr/>
          </a:p>
          <a:p>
            <a:pPr indent="-298450" lvl="0" marL="457200" rtl="0" algn="l">
              <a:spcBef>
                <a:spcPts val="0"/>
              </a:spcBef>
              <a:spcAft>
                <a:spcPts val="0"/>
              </a:spcAft>
              <a:buSzPts val="1100"/>
              <a:buChar char="●"/>
            </a:pPr>
            <a:r>
              <a:rPr lang="en-GB"/>
              <a:t>An der Gliederung deiner Facharbeit kannst du dich während des Schreibprozesses zu jederzeit orientieren, um einen Überblick zu behalten: Was habe ich bereits erledigt? Was muss noch erledigt werden?</a:t>
            </a:r>
            <a:endParaRPr/>
          </a:p>
          <a:p>
            <a:pPr indent="-298450" lvl="0" marL="457200" rtl="0" algn="l">
              <a:spcBef>
                <a:spcPts val="0"/>
              </a:spcBef>
              <a:spcAft>
                <a:spcPts val="0"/>
              </a:spcAft>
              <a:buSzPts val="1100"/>
              <a:buChar char="●"/>
            </a:pPr>
            <a:r>
              <a:rPr lang="en-GB"/>
              <a:t>D</a:t>
            </a:r>
            <a:r>
              <a:rPr lang="en-GB"/>
              <a:t>ie Leserschaft</a:t>
            </a:r>
            <a:r>
              <a:rPr lang="en-GB"/>
              <a:t> gewinnt durch das Inhaltsverzeichnis einen Eindruck von den Inhalten deiner Facharbeit und kann sich, genau wie du, an ihm orientieren.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76e260292a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6e260292a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6e260292a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6e260292a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Ein Inhaltsverzeichnis und ein Deckblatt gehören auch in jede Facharbeit, werden jedoch in der Gliederung nicht aufgeführt.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6e260292a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6e260292a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6e260292a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6e260292a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Hier zu sehen ist ein Beispiel für eine Gliederung, die in Word erstellt </a:t>
            </a:r>
            <a:r>
              <a:rPr lang="en-GB"/>
              <a:t>wurde</a:t>
            </a:r>
            <a:r>
              <a:rPr lang="en-GB"/>
              <a:t>.</a:t>
            </a:r>
            <a:endParaRPr/>
          </a:p>
          <a:p>
            <a:pPr indent="-298450" lvl="0" marL="457200" rtl="0" algn="l">
              <a:spcBef>
                <a:spcPts val="0"/>
              </a:spcBef>
              <a:spcAft>
                <a:spcPts val="0"/>
              </a:spcAft>
              <a:buSzPts val="1100"/>
              <a:buChar char="●"/>
            </a:pPr>
            <a:r>
              <a:rPr lang="en-GB"/>
              <a:t>Das erste Kapitel stellt die </a:t>
            </a:r>
            <a:r>
              <a:rPr lang="en-GB"/>
              <a:t>Einleitung dar. Ab Kapitel 2 folgt der Hauptteil, der bis zum Kapitel 5 ‚Kritische Betrachtung der Ergebnisse‘ geht. Im Kapitel 6 folgt das Fazit.</a:t>
            </a:r>
            <a:br>
              <a:rPr lang="en-GB"/>
            </a:br>
            <a:r>
              <a:rPr lang="en-GB"/>
              <a:t>Literaturverzeichnis, Anhang und Selbstständigkeitserklärung</a:t>
            </a:r>
            <a:r>
              <a:rPr lang="en-GB"/>
              <a:t> werden nicht mit einer Kapitelnummer versehen. </a:t>
            </a:r>
            <a:endParaRPr/>
          </a:p>
          <a:p>
            <a:pPr indent="-298450" lvl="0" marL="457200" rtl="0" algn="l">
              <a:spcBef>
                <a:spcPts val="0"/>
              </a:spcBef>
              <a:spcAft>
                <a:spcPts val="0"/>
              </a:spcAft>
              <a:buSzPts val="1100"/>
              <a:buChar char="●"/>
            </a:pPr>
            <a:r>
              <a:rPr lang="en-GB"/>
              <a:t>Der Unterschied zwischen theoretischem und praktischem Hauptteil wird auf den kommenden Folien genauer erklärt.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6e260292a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6e260292a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6e260292a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6e260292a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Die </a:t>
            </a:r>
            <a:r>
              <a:rPr lang="en-GB" u="sng">
                <a:solidFill>
                  <a:schemeClr val="hlink"/>
                </a:solidFill>
                <a:hlinkClick r:id="rId2"/>
              </a:rPr>
              <a:t>Einleitung</a:t>
            </a:r>
            <a:r>
              <a:rPr lang="en-GB"/>
              <a:t> der Facharbeit nimmt 5 bis 10 % der gesamten Facharbeit ein.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Zuerst leitest du kurz in das Thema deiner Facharbeit ein. Zur </a:t>
            </a:r>
            <a:r>
              <a:rPr lang="en-GB"/>
              <a:t>Einführung</a:t>
            </a:r>
            <a:r>
              <a:rPr lang="en-GB"/>
              <a:t> in das Thema kannst du folgende Sätze verwenden: </a:t>
            </a:r>
            <a:endParaRPr/>
          </a:p>
          <a:p>
            <a:pPr indent="-298450" lvl="0" marL="457200" rtl="0" algn="l">
              <a:lnSpc>
                <a:spcPct val="180000"/>
              </a:lnSpc>
              <a:spcBef>
                <a:spcPts val="0"/>
              </a:spcBef>
              <a:spcAft>
                <a:spcPts val="0"/>
              </a:spcAft>
              <a:buClr>
                <a:srgbClr val="000000"/>
              </a:buClr>
              <a:buSzPts val="1100"/>
              <a:buChar char="●"/>
            </a:pPr>
            <a:r>
              <a:rPr lang="en-GB"/>
              <a:t>In der folgenden Arbeit geht es um …</a:t>
            </a:r>
            <a:endParaRPr/>
          </a:p>
          <a:p>
            <a:pPr indent="-298450" lvl="0" marL="457200" rtl="0" algn="l">
              <a:lnSpc>
                <a:spcPct val="180000"/>
              </a:lnSpc>
              <a:spcBef>
                <a:spcPts val="0"/>
              </a:spcBef>
              <a:spcAft>
                <a:spcPts val="0"/>
              </a:spcAft>
              <a:buClr>
                <a:srgbClr val="000000"/>
              </a:buClr>
              <a:buSzPts val="1100"/>
              <a:buChar char="●"/>
            </a:pPr>
            <a:r>
              <a:rPr lang="en-GB"/>
              <a:t>Die folgende Arbeit beschäftigt sich mit …</a:t>
            </a:r>
            <a:endParaRPr/>
          </a:p>
          <a:p>
            <a:pPr indent="-298450" lvl="0" marL="457200" rtl="0" algn="l">
              <a:lnSpc>
                <a:spcPct val="180000"/>
              </a:lnSpc>
              <a:spcBef>
                <a:spcPts val="0"/>
              </a:spcBef>
              <a:spcAft>
                <a:spcPts val="0"/>
              </a:spcAft>
              <a:buClr>
                <a:srgbClr val="000000"/>
              </a:buClr>
              <a:buSzPts val="1100"/>
              <a:buChar char="●"/>
            </a:pPr>
            <a:r>
              <a:rPr lang="en-GB"/>
              <a:t>Dieses Thema ist von besonderem Interesse, weil …</a:t>
            </a:r>
            <a:endParaRPr/>
          </a:p>
          <a:p>
            <a:pPr indent="0" lvl="0" marL="0" rtl="0" algn="l">
              <a:lnSpc>
                <a:spcPct val="180000"/>
              </a:lnSpc>
              <a:spcBef>
                <a:spcPts val="0"/>
              </a:spcBef>
              <a:spcAft>
                <a:spcPts val="0"/>
              </a:spcAft>
              <a:buNone/>
            </a:pPr>
            <a:r>
              <a:rPr lang="en-GB"/>
              <a:t>Im Anschluss stellst du die Fragestellung deiner Facharbeit vor. Falls du eine Forschungsfrage formuliert hast, kannst du diese nennen.</a:t>
            </a:r>
            <a:endParaRPr/>
          </a:p>
          <a:p>
            <a:pPr indent="0" lvl="0" marL="0" rtl="0" algn="l">
              <a:lnSpc>
                <a:spcPct val="180000"/>
              </a:lnSpc>
              <a:spcBef>
                <a:spcPts val="0"/>
              </a:spcBef>
              <a:spcAft>
                <a:spcPts val="0"/>
              </a:spcAft>
              <a:buNone/>
            </a:pPr>
            <a:r>
              <a:rPr lang="en-GB"/>
              <a:t>Ein Beispiel für eine Forschungsfrage zum Thema Jugendsprache könnte sein: </a:t>
            </a:r>
            <a:endParaRPr/>
          </a:p>
          <a:p>
            <a:pPr indent="0" lvl="0" marL="0" rtl="0" algn="l">
              <a:lnSpc>
                <a:spcPct val="115000"/>
              </a:lnSpc>
              <a:spcBef>
                <a:spcPts val="0"/>
              </a:spcBef>
              <a:spcAft>
                <a:spcPts val="0"/>
              </a:spcAft>
              <a:buNone/>
            </a:pPr>
            <a:r>
              <a:rPr lang="en-GB"/>
              <a:t>Forschungsfrage: Welche phonetischen Auffälligkeiten sind im Film Fack Ju Göhte zu erkennen?</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Des Weiteren gibst du einen Überblick über die Inhalte im Hauptteil. Dabei helfen folgende Sätze:</a:t>
            </a:r>
            <a:endParaRPr/>
          </a:p>
          <a:p>
            <a:pPr indent="-298450" lvl="0" marL="457200" rtl="0" algn="l">
              <a:lnSpc>
                <a:spcPct val="115000"/>
              </a:lnSpc>
              <a:spcBef>
                <a:spcPts val="0"/>
              </a:spcBef>
              <a:spcAft>
                <a:spcPts val="0"/>
              </a:spcAft>
              <a:buSzPts val="1100"/>
              <a:buChar char="●"/>
            </a:pPr>
            <a:r>
              <a:rPr lang="en-GB"/>
              <a:t>Im zweiten Kapitel wird … vorgestellt. </a:t>
            </a:r>
            <a:endParaRPr/>
          </a:p>
          <a:p>
            <a:pPr indent="-298450" lvl="0" marL="457200" rtl="0" algn="l">
              <a:lnSpc>
                <a:spcPct val="115000"/>
              </a:lnSpc>
              <a:spcBef>
                <a:spcPts val="0"/>
              </a:spcBef>
              <a:spcAft>
                <a:spcPts val="0"/>
              </a:spcAft>
              <a:buSzPts val="1100"/>
              <a:buChar char="●"/>
            </a:pPr>
            <a:r>
              <a:rPr lang="en-GB"/>
              <a:t>Im dritten Kapitel folgt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solidFill>
                  <a:schemeClr val="dk1"/>
                </a:solidFill>
              </a:rPr>
              <a:t>Außerdem solltest du das Ziel der Facharbeit herausstellen: Was soll mit dieser Facharbeit erreicht werden?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 Ziel dieser Facharbeit ist 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707DA7"/>
              </a:buClr>
              <a:buSzPts val="2800"/>
              <a:buNone/>
              <a:defRPr sz="2800">
                <a:solidFill>
                  <a:srgbClr val="707DA7"/>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707DA7"/>
              </a:buClr>
              <a:buSzPts val="1800"/>
              <a:buNone/>
              <a:defRPr>
                <a:solidFill>
                  <a:srgbClr val="707DA7"/>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rgbClr val="707DA7"/>
              </a:buClr>
              <a:buSzPts val="1800"/>
              <a:buChar char="●"/>
              <a:defRPr>
                <a:solidFill>
                  <a:srgbClr val="707DA7"/>
                </a:solidFill>
              </a:defRPr>
            </a:lvl1pPr>
            <a:lvl2pPr indent="-317500" lvl="1" marL="914400" rtl="0" algn="ctr">
              <a:spcBef>
                <a:spcPts val="1600"/>
              </a:spcBef>
              <a:spcAft>
                <a:spcPts val="0"/>
              </a:spcAft>
              <a:buClr>
                <a:srgbClr val="707DA7"/>
              </a:buClr>
              <a:buSzPts val="1400"/>
              <a:buChar char="○"/>
              <a:defRPr>
                <a:solidFill>
                  <a:srgbClr val="707DA7"/>
                </a:solidFill>
              </a:defRPr>
            </a:lvl2pPr>
            <a:lvl3pPr indent="-317500" lvl="2" marL="1371600" rtl="0" algn="ctr">
              <a:spcBef>
                <a:spcPts val="1600"/>
              </a:spcBef>
              <a:spcAft>
                <a:spcPts val="0"/>
              </a:spcAft>
              <a:buClr>
                <a:srgbClr val="707DA7"/>
              </a:buClr>
              <a:buSzPts val="1400"/>
              <a:buChar char="■"/>
              <a:defRPr>
                <a:solidFill>
                  <a:srgbClr val="707DA7"/>
                </a:solidFill>
              </a:defRPr>
            </a:lvl3pPr>
            <a:lvl4pPr indent="-317500" lvl="3" marL="1828800" rtl="0" algn="ctr">
              <a:spcBef>
                <a:spcPts val="1600"/>
              </a:spcBef>
              <a:spcAft>
                <a:spcPts val="0"/>
              </a:spcAft>
              <a:buClr>
                <a:srgbClr val="707DA7"/>
              </a:buClr>
              <a:buSzPts val="1400"/>
              <a:buChar char="●"/>
              <a:defRPr>
                <a:solidFill>
                  <a:srgbClr val="707DA7"/>
                </a:solidFill>
              </a:defRPr>
            </a:lvl4pPr>
            <a:lvl5pPr indent="-317500" lvl="4" marL="2286000" rtl="0" algn="ctr">
              <a:spcBef>
                <a:spcPts val="1600"/>
              </a:spcBef>
              <a:spcAft>
                <a:spcPts val="0"/>
              </a:spcAft>
              <a:buClr>
                <a:srgbClr val="707DA7"/>
              </a:buClr>
              <a:buSzPts val="1400"/>
              <a:buChar char="○"/>
              <a:defRPr>
                <a:solidFill>
                  <a:srgbClr val="707DA7"/>
                </a:solidFill>
              </a:defRPr>
            </a:lvl5pPr>
            <a:lvl6pPr indent="-317500" lvl="5" marL="2743200" rtl="0" algn="ctr">
              <a:spcBef>
                <a:spcPts val="1600"/>
              </a:spcBef>
              <a:spcAft>
                <a:spcPts val="0"/>
              </a:spcAft>
              <a:buClr>
                <a:srgbClr val="707DA7"/>
              </a:buClr>
              <a:buSzPts val="1400"/>
              <a:buChar char="■"/>
              <a:defRPr>
                <a:solidFill>
                  <a:srgbClr val="707DA7"/>
                </a:solidFill>
              </a:defRPr>
            </a:lvl6pPr>
            <a:lvl7pPr indent="-317500" lvl="6" marL="3200400" rtl="0" algn="ctr">
              <a:spcBef>
                <a:spcPts val="1600"/>
              </a:spcBef>
              <a:spcAft>
                <a:spcPts val="0"/>
              </a:spcAft>
              <a:buClr>
                <a:srgbClr val="707DA7"/>
              </a:buClr>
              <a:buSzPts val="1400"/>
              <a:buChar char="●"/>
              <a:defRPr>
                <a:solidFill>
                  <a:srgbClr val="707DA7"/>
                </a:solidFill>
              </a:defRPr>
            </a:lvl7pPr>
            <a:lvl8pPr indent="-317500" lvl="7" marL="3657600" rtl="0" algn="ctr">
              <a:spcBef>
                <a:spcPts val="1600"/>
              </a:spcBef>
              <a:spcAft>
                <a:spcPts val="0"/>
              </a:spcAft>
              <a:buClr>
                <a:srgbClr val="707DA7"/>
              </a:buClr>
              <a:buSzPts val="1400"/>
              <a:buChar char="○"/>
              <a:defRPr>
                <a:solidFill>
                  <a:srgbClr val="707DA7"/>
                </a:solidFill>
              </a:defRPr>
            </a:lvl8pPr>
            <a:lvl9pPr indent="-317500" lvl="8" marL="4114800" rtl="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rtl="0" algn="ctr">
              <a:spcBef>
                <a:spcPts val="0"/>
              </a:spcBef>
              <a:spcAft>
                <a:spcPts val="0"/>
              </a:spcAft>
              <a:buNone/>
              <a:defRPr b="1"/>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rtl="0">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rtl="0">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rtl="0">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rtl="0">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rtl="0">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rtl="0">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rtl="0">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rtl="0">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rtl="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rtl="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rtl="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rtl="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rtl="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rtl="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rtl="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rtl="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www.youtube.com/watch?v=2aktyVwt01M" TargetMode="Externa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scribbr.de/lektorat-korrekturlesen/deutsche-abschlussarbeit/?utm_source=lecture-slides&amp;utm_medium=google-docs&amp;utm_campaign=apa-7th-edition" TargetMode="External"/><Relationship Id="rId4" Type="http://schemas.openxmlformats.org/officeDocument/2006/relationships/hyperlink" Target="https://www.scribbr.de/plagiatspruefung/?utm_source=lecture-slides&amp;utm_medium=google-docs&amp;utm_campaign=apa-7th-edition" TargetMode="External"/><Relationship Id="rId5" Type="http://schemas.openxmlformats.org/officeDocument/2006/relationships/hyperlink" Target="https://www.scribbr.de/zitieren/literaturverzeichnis-erstellen/" TargetMode="External"/><Relationship Id="rId6" Type="http://schemas.openxmlformats.org/officeDocument/2006/relationships/hyperlink" Target="https://www.scribbr.de/wissensdatenbank/?utm_source=lecture-slides&amp;utm_medium=google-docs&amp;utm_campaign=apa-7th-edition" TargetMode="External"/><Relationship Id="rId7" Type="http://schemas.openxmlformats.org/officeDocument/2006/relationships/hyperlink" Target="https://www.youtube.com/c/scribbr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Die Gliederung der Facharbeit</a:t>
            </a:r>
            <a:endParaRPr/>
          </a:p>
        </p:txBody>
      </p:sp>
      <p:sp>
        <p:nvSpPr>
          <p:cNvPr id="73" name="Google Shape;73;p2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Alle wichtigen Informationen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2"/>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Hauptteil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Hauptteil</a:t>
            </a:r>
            <a:endParaRPr/>
          </a:p>
        </p:txBody>
      </p:sp>
      <p:sp>
        <p:nvSpPr>
          <p:cNvPr id="130" name="Google Shape;130;p33"/>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GB">
                <a:solidFill>
                  <a:schemeClr val="dk1"/>
                </a:solidFill>
              </a:rPr>
              <a:t>80</a:t>
            </a:r>
            <a:r>
              <a:rPr lang="en-GB">
                <a:solidFill>
                  <a:schemeClr val="dk1"/>
                </a:solidFill>
                <a:highlight>
                  <a:srgbClr val="FFFFFF"/>
                </a:highlight>
              </a:rPr>
              <a:t>–</a:t>
            </a:r>
            <a:r>
              <a:rPr lang="en-GB">
                <a:solidFill>
                  <a:schemeClr val="dk1"/>
                </a:solidFill>
              </a:rPr>
              <a:t>85 % der gesamten Facharbeit</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Vorstellung und Diskussion der ausgewählten Forschungsliteratur zum Thema</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kritische Reflexion der vorgestellten Inhalte am Ende des Hauptteils </a:t>
            </a:r>
            <a:endParaRPr sz="25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Theoretischer</a:t>
            </a:r>
            <a:r>
              <a:rPr lang="en-GB"/>
              <a:t> vs. praktischer Hauptteil</a:t>
            </a:r>
            <a:endParaRPr/>
          </a:p>
        </p:txBody>
      </p:sp>
      <p:sp>
        <p:nvSpPr>
          <p:cNvPr id="136" name="Google Shape;136;p34"/>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AutoNum type="alphaLcParenR"/>
            </a:pPr>
            <a:r>
              <a:rPr lang="en-GB">
                <a:solidFill>
                  <a:schemeClr val="dk1"/>
                </a:solidFill>
              </a:rPr>
              <a:t>Theoretischer</a:t>
            </a:r>
            <a:r>
              <a:rPr lang="en-GB">
                <a:solidFill>
                  <a:schemeClr val="dk1"/>
                </a:solidFill>
              </a:rPr>
              <a:t> Hauptteil: Wiedergabe der Forschungsliteratur und Definition relevanter Begriffe für die Facharbeit</a:t>
            </a:r>
            <a:endParaRPr>
              <a:solidFill>
                <a:schemeClr val="dk1"/>
              </a:solidFill>
            </a:endParaRPr>
          </a:p>
          <a:p>
            <a:pPr indent="0" lvl="0" marL="457200" rtl="0" algn="l">
              <a:spcBef>
                <a:spcPts val="0"/>
              </a:spcBef>
              <a:spcAft>
                <a:spcPts val="0"/>
              </a:spcAft>
              <a:buNone/>
            </a:pPr>
            <a:br>
              <a:rPr lang="en-GB">
                <a:solidFill>
                  <a:schemeClr val="dk1"/>
                </a:solidFill>
              </a:rPr>
            </a:br>
            <a:r>
              <a:rPr lang="en-GB">
                <a:solidFill>
                  <a:schemeClr val="dk1"/>
                </a:solidFill>
              </a:rPr>
              <a:t>z. B. Definition der Begriffe ‚Jugend‘ und ‚Jugendsprache‘</a:t>
            </a:r>
            <a:endParaRPr>
              <a:solidFill>
                <a:schemeClr val="dk1"/>
              </a:solidFill>
            </a:endParaRPr>
          </a:p>
          <a:p>
            <a:pPr indent="0" lvl="0" marL="45720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AutoNum type="alphaLcParenR"/>
            </a:pPr>
            <a:r>
              <a:rPr lang="en-GB">
                <a:solidFill>
                  <a:schemeClr val="dk1"/>
                </a:solidFill>
              </a:rPr>
              <a:t>Praktischer Hauptteil: Analyse</a:t>
            </a:r>
            <a:endParaRPr>
              <a:solidFill>
                <a:schemeClr val="dk1"/>
              </a:solidFill>
            </a:endParaRPr>
          </a:p>
          <a:p>
            <a:pPr indent="0" lvl="0" marL="457200" rtl="0" algn="l">
              <a:spcBef>
                <a:spcPts val="0"/>
              </a:spcBef>
              <a:spcAft>
                <a:spcPts val="0"/>
              </a:spcAft>
              <a:buNone/>
            </a:pPr>
            <a:br>
              <a:rPr lang="en-GB">
                <a:solidFill>
                  <a:schemeClr val="dk1"/>
                </a:solidFill>
              </a:rPr>
            </a:br>
            <a:r>
              <a:rPr lang="en-GB">
                <a:solidFill>
                  <a:schemeClr val="dk1"/>
                </a:solidFill>
              </a:rPr>
              <a:t>z. B. Untersuchung des Begriffs </a:t>
            </a:r>
            <a:r>
              <a:rPr lang="en-GB">
                <a:solidFill>
                  <a:schemeClr val="dk1"/>
                </a:solidFill>
              </a:rPr>
              <a:t>‚Jugendsprache‘</a:t>
            </a:r>
            <a:r>
              <a:rPr i="1" lang="en-GB">
                <a:solidFill>
                  <a:schemeClr val="dk1"/>
                </a:solidFill>
              </a:rPr>
              <a:t> </a:t>
            </a:r>
            <a:r>
              <a:rPr lang="en-GB">
                <a:solidFill>
                  <a:schemeClr val="dk1"/>
                </a:solidFill>
              </a:rPr>
              <a:t>anhand eines</a:t>
            </a:r>
            <a:r>
              <a:rPr lang="en-GB">
                <a:solidFill>
                  <a:schemeClr val="dk1"/>
                </a:solidFill>
              </a:rPr>
              <a:t> Fallbeispiel</a:t>
            </a:r>
            <a:r>
              <a:rPr lang="en-GB">
                <a:solidFill>
                  <a:schemeClr val="dk1"/>
                </a:solidFill>
              </a:rPr>
              <a:t>s</a:t>
            </a:r>
            <a:endParaRPr>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Beispiel: Gliederung Hauptteil </a:t>
            </a:r>
            <a:endParaRPr/>
          </a:p>
        </p:txBody>
      </p:sp>
      <p:sp>
        <p:nvSpPr>
          <p:cNvPr id="142" name="Google Shape;142;p35"/>
          <p:cNvSpPr txBox="1"/>
          <p:nvPr>
            <p:ph idx="1" type="body"/>
          </p:nvPr>
        </p:nvSpPr>
        <p:spPr>
          <a:xfrm>
            <a:off x="1294225" y="1152475"/>
            <a:ext cx="6839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600">
                <a:solidFill>
                  <a:srgbClr val="0D405F"/>
                </a:solidFill>
                <a:latin typeface="Times New Roman"/>
                <a:ea typeface="Times New Roman"/>
                <a:cs typeface="Times New Roman"/>
                <a:sym typeface="Times New Roman"/>
              </a:rPr>
              <a:t>2 T</a:t>
            </a:r>
            <a:r>
              <a:rPr lang="en-GB" sz="1600">
                <a:solidFill>
                  <a:srgbClr val="0D405F"/>
                </a:solidFill>
                <a:latin typeface="Times New Roman"/>
                <a:ea typeface="Times New Roman"/>
                <a:cs typeface="Times New Roman"/>
                <a:sym typeface="Times New Roman"/>
              </a:rPr>
              <a:t>heoretischer Hauptteil: Begriffsanalyse </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GB" sz="1600">
                <a:solidFill>
                  <a:srgbClr val="0D405F"/>
                </a:solidFill>
                <a:latin typeface="Times New Roman"/>
                <a:ea typeface="Times New Roman"/>
                <a:cs typeface="Times New Roman"/>
                <a:sym typeface="Times New Roman"/>
              </a:rPr>
              <a:t>2.1 Begriff ‚Jugend‘</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GB" sz="1600">
                <a:solidFill>
                  <a:srgbClr val="0D405F"/>
                </a:solidFill>
                <a:latin typeface="Times New Roman"/>
                <a:ea typeface="Times New Roman"/>
                <a:cs typeface="Times New Roman"/>
                <a:sym typeface="Times New Roman"/>
              </a:rPr>
              <a:t>2.2 Begriff ‚Jugendsprache‘ </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GB" sz="1600">
                <a:solidFill>
                  <a:srgbClr val="0D405F"/>
                </a:solidFill>
                <a:latin typeface="Times New Roman"/>
                <a:ea typeface="Times New Roman"/>
                <a:cs typeface="Times New Roman"/>
                <a:sym typeface="Times New Roman"/>
              </a:rPr>
              <a:t>3 Theoretischer Hauptteil: Theorien und Konzepte </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GB" sz="1600">
                <a:solidFill>
                  <a:srgbClr val="0D405F"/>
                </a:solidFill>
                <a:latin typeface="Times New Roman"/>
                <a:ea typeface="Times New Roman"/>
                <a:cs typeface="Times New Roman"/>
                <a:sym typeface="Times New Roman"/>
              </a:rPr>
              <a:t>3.1 Theorie A über Jugendsprache</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GB" sz="1600">
                <a:solidFill>
                  <a:srgbClr val="0D405F"/>
                </a:solidFill>
                <a:latin typeface="Times New Roman"/>
                <a:ea typeface="Times New Roman"/>
                <a:cs typeface="Times New Roman"/>
                <a:sym typeface="Times New Roman"/>
              </a:rPr>
              <a:t>3.2 Theorie B über Jugendsprache</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GB" sz="1600">
                <a:solidFill>
                  <a:srgbClr val="0D405F"/>
                </a:solidFill>
                <a:latin typeface="Times New Roman"/>
                <a:ea typeface="Times New Roman"/>
                <a:cs typeface="Times New Roman"/>
                <a:sym typeface="Times New Roman"/>
              </a:rPr>
              <a:t>4 Praktischer Hauptteil: Analyse</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GB" sz="1600">
                <a:solidFill>
                  <a:srgbClr val="0D405F"/>
                </a:solidFill>
                <a:latin typeface="Times New Roman"/>
                <a:ea typeface="Times New Roman"/>
                <a:cs typeface="Times New Roman"/>
                <a:sym typeface="Times New Roman"/>
              </a:rPr>
              <a:t>4.1 Fallbeispiel 1 </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GB" sz="1600">
                <a:solidFill>
                  <a:srgbClr val="0D405F"/>
                </a:solidFill>
                <a:latin typeface="Times New Roman"/>
                <a:ea typeface="Times New Roman"/>
                <a:cs typeface="Times New Roman"/>
                <a:sym typeface="Times New Roman"/>
              </a:rPr>
              <a:t>4.2 Fallbeispiel 2 </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GB" sz="1600">
                <a:solidFill>
                  <a:srgbClr val="0D405F"/>
                </a:solidFill>
                <a:latin typeface="Times New Roman"/>
                <a:ea typeface="Times New Roman"/>
                <a:cs typeface="Times New Roman"/>
                <a:sym typeface="Times New Roman"/>
              </a:rPr>
              <a:t>5 Kritische Betrachtung der Ergebnisse</a:t>
            </a:r>
            <a:endParaRPr sz="1600">
              <a:solidFill>
                <a:srgbClr val="0D405F"/>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Fazit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Fazit </a:t>
            </a:r>
            <a:endParaRPr/>
          </a:p>
        </p:txBody>
      </p:sp>
      <p:sp>
        <p:nvSpPr>
          <p:cNvPr id="153" name="Google Shape;153;p3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GB">
                <a:solidFill>
                  <a:schemeClr val="dk1"/>
                </a:solidFill>
              </a:rPr>
              <a:t>5</a:t>
            </a:r>
            <a:r>
              <a:rPr lang="en-GB">
                <a:solidFill>
                  <a:schemeClr val="dk1"/>
                </a:solidFill>
                <a:highlight>
                  <a:srgbClr val="FFFFFF"/>
                </a:highlight>
              </a:rPr>
              <a:t>–</a:t>
            </a:r>
            <a:r>
              <a:rPr lang="en-GB">
                <a:solidFill>
                  <a:schemeClr val="dk1"/>
                </a:solidFill>
              </a:rPr>
              <a:t>10 % der gesamten Facharbeit</a:t>
            </a:r>
            <a:endParaRPr>
              <a:solidFill>
                <a:schemeClr val="dk1"/>
              </a:solidFill>
            </a:endParaRPr>
          </a:p>
          <a:p>
            <a:pPr indent="-342900" lvl="0" marL="457200" rtl="0" algn="l">
              <a:spcBef>
                <a:spcPts val="0"/>
              </a:spcBef>
              <a:spcAft>
                <a:spcPts val="0"/>
              </a:spcAft>
              <a:buClr>
                <a:schemeClr val="dk1"/>
              </a:buClr>
              <a:buSzPts val="1800"/>
              <a:buFont typeface="Arial"/>
              <a:buChar char="●"/>
            </a:pPr>
            <a:r>
              <a:rPr lang="en-GB">
                <a:solidFill>
                  <a:schemeClr val="dk1"/>
                </a:solidFill>
              </a:rPr>
              <a:t>Aufgreifen der Fragestellung und Zielsetzung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Char char="●"/>
            </a:pPr>
            <a:r>
              <a:rPr lang="en-GB">
                <a:solidFill>
                  <a:schemeClr val="dk1"/>
                </a:solidFill>
              </a:rPr>
              <a:t>Zusammenfassung der zentralen Ergebnisse des Hauptteils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Char char="●"/>
            </a:pPr>
            <a:r>
              <a:rPr lang="en-GB">
                <a:solidFill>
                  <a:schemeClr val="dk1"/>
                </a:solidFill>
              </a:rPr>
              <a:t>ggf. Ausblick auf zukünftige Entwicklungen zum Thema geben</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ggf. a</a:t>
            </a:r>
            <a:r>
              <a:rPr lang="en-GB">
                <a:solidFill>
                  <a:schemeClr val="dk1"/>
                </a:solidFill>
              </a:rPr>
              <a:t>uf </a:t>
            </a:r>
            <a:r>
              <a:rPr lang="en-GB">
                <a:solidFill>
                  <a:schemeClr val="dk1"/>
                </a:solidFill>
              </a:rPr>
              <a:t>offene Fragen hinweisen</a:t>
            </a:r>
            <a:endParaRPr>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b="1" lang="en-GB" sz="1500">
                <a:solidFill>
                  <a:schemeClr val="dk1"/>
                </a:solidFill>
              </a:rPr>
              <a:t>Formulierungsbeispiele</a:t>
            </a:r>
            <a:r>
              <a:rPr lang="en-GB" sz="1500">
                <a:solidFill>
                  <a:schemeClr val="dk1"/>
                </a:solidFill>
              </a:rPr>
              <a:t>:</a:t>
            </a:r>
            <a:br>
              <a:rPr lang="en-GB" sz="1500">
                <a:solidFill>
                  <a:schemeClr val="dk1"/>
                </a:solidFill>
              </a:rPr>
            </a:br>
            <a:r>
              <a:rPr lang="en-GB" sz="1500">
                <a:solidFill>
                  <a:schemeClr val="dk1"/>
                </a:solidFill>
                <a:latin typeface="Times New Roman"/>
                <a:ea typeface="Times New Roman"/>
                <a:cs typeface="Times New Roman"/>
                <a:sym typeface="Times New Roman"/>
              </a:rPr>
              <a:t>In der vorliegenden Facharbeit wurde das Thema X unter der Fragestellung Y untersucht.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GB" sz="1500">
                <a:solidFill>
                  <a:schemeClr val="dk1"/>
                </a:solidFill>
                <a:latin typeface="Times New Roman"/>
                <a:ea typeface="Times New Roman"/>
                <a:cs typeface="Times New Roman"/>
                <a:sym typeface="Times New Roman"/>
              </a:rPr>
              <a:t>Mithilfe von X konnte Y gezeigt/nicht gezeigt werden.</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GB" sz="1500">
                <a:solidFill>
                  <a:schemeClr val="dk1"/>
                </a:solidFill>
                <a:latin typeface="Times New Roman"/>
                <a:ea typeface="Times New Roman"/>
                <a:cs typeface="Times New Roman"/>
                <a:sym typeface="Times New Roman"/>
              </a:rPr>
              <a:t>Die Untersuchung von X zeigte Y. </a:t>
            </a:r>
            <a:endParaRPr sz="1600">
              <a:solidFill>
                <a:schemeClr val="dk1"/>
              </a:solidFill>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8"/>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Literaturverzeichnis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Literaturverzeichnis</a:t>
            </a:r>
            <a:r>
              <a:rPr lang="en-GB"/>
              <a:t> </a:t>
            </a:r>
            <a:endParaRPr/>
          </a:p>
        </p:txBody>
      </p:sp>
      <p:sp>
        <p:nvSpPr>
          <p:cNvPr id="164" name="Google Shape;164;p3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GB">
                <a:solidFill>
                  <a:schemeClr val="dk1"/>
                </a:solidFill>
              </a:rPr>
              <a:t>Auflistung aller Quellen in alphabetischer Reihenfolge</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Internetquellen nicht vergessen!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auch im Text muss in Klammern oder in Fußnoten zitiert werden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1600"/>
              </a:spcAft>
              <a:buNone/>
            </a:pPr>
            <a:r>
              <a:rPr lang="en-GB"/>
              <a:t>Achtung: Die Zitierweise in deiner Facharbeit sollte einheitlich gewählt sein.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0"/>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Anhang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Anhang</a:t>
            </a:r>
            <a:r>
              <a:rPr lang="en-GB"/>
              <a:t> </a:t>
            </a:r>
            <a:endParaRPr/>
          </a:p>
        </p:txBody>
      </p:sp>
      <p:sp>
        <p:nvSpPr>
          <p:cNvPr id="175" name="Google Shape;175;p4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Nur dann notwendig, wenn folgende Darstellungen in der Facharbeit enthalten sind: </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Abbildungen</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Diagramme</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Grafiken</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Tabellen</a:t>
            </a:r>
            <a:endParaRPr>
              <a:solidFill>
                <a:schemeClr val="dk1"/>
              </a:solidFill>
            </a:endParaRPr>
          </a:p>
          <a:p>
            <a:pPr indent="0" lvl="0" marL="0" rtl="0" algn="l">
              <a:spcBef>
                <a:spcPts val="0"/>
              </a:spcBef>
              <a:spcAft>
                <a:spcPts val="0"/>
              </a:spcAft>
              <a:buNone/>
            </a:pPr>
            <a:r>
              <a:t/>
            </a:r>
            <a:endParaRPr>
              <a:solidFill>
                <a:schemeClr val="dk1"/>
              </a:solidFill>
              <a:latin typeface="Arial"/>
              <a:ea typeface="Arial"/>
              <a:cs typeface="Arial"/>
              <a:sym typeface="Arial"/>
            </a:endParaRPr>
          </a:p>
          <a:p>
            <a:pPr indent="0" lvl="0" marL="457200" rtl="0" algn="l">
              <a:spcBef>
                <a:spcPts val="0"/>
              </a:spcBef>
              <a:spcAft>
                <a:spcPts val="0"/>
              </a:spcAft>
              <a:buNone/>
            </a:pPr>
            <a:r>
              <a:t/>
            </a:r>
            <a:endParaRPr>
              <a:solidFill>
                <a:schemeClr val="dk1"/>
              </a:solidFill>
              <a:latin typeface="Arial"/>
              <a:ea typeface="Arial"/>
              <a:cs typeface="Arial"/>
              <a:sym typeface="Arial"/>
            </a:endParaRPr>
          </a:p>
          <a:p>
            <a:pPr indent="0" lvl="0" marL="0" rtl="0" algn="l">
              <a:spcBef>
                <a:spcPts val="0"/>
              </a:spcBef>
              <a:spcAft>
                <a:spcPts val="0"/>
              </a:spcAft>
              <a:buNone/>
            </a:pPr>
            <a:r>
              <a:t/>
            </a:r>
            <a:endParaRPr>
              <a:solidFill>
                <a:schemeClr val="dk1"/>
              </a:solidFill>
              <a:latin typeface="Arial"/>
              <a:ea typeface="Arial"/>
              <a:cs typeface="Arial"/>
              <a:sym typeface="Arial"/>
            </a:endParaRPr>
          </a:p>
          <a:p>
            <a:pPr indent="0" lvl="0" marL="0" rtl="0" algn="l">
              <a:spcBef>
                <a:spcPts val="0"/>
              </a:spcBef>
              <a:spcAft>
                <a:spcPts val="0"/>
              </a:spcAft>
              <a:buNone/>
            </a:pPr>
            <a:r>
              <a:t/>
            </a:r>
            <a:endParaRPr>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a:t>Zweck der Gliederung</a:t>
            </a:r>
            <a:endParaRPr/>
          </a:p>
          <a:p>
            <a:pPr indent="-342900" lvl="0" marL="457200" rtl="0" algn="l">
              <a:spcBef>
                <a:spcPts val="0"/>
              </a:spcBef>
              <a:spcAft>
                <a:spcPts val="0"/>
              </a:spcAft>
              <a:buSzPts val="1800"/>
              <a:buAutoNum type="arabicPeriod"/>
            </a:pPr>
            <a:r>
              <a:rPr lang="en-GB"/>
              <a:t>Bestandteile der Gliederung</a:t>
            </a:r>
            <a:endParaRPr/>
          </a:p>
          <a:p>
            <a:pPr indent="-317500" lvl="1" marL="914400" rtl="0" algn="l">
              <a:spcBef>
                <a:spcPts val="0"/>
              </a:spcBef>
              <a:spcAft>
                <a:spcPts val="0"/>
              </a:spcAft>
              <a:buSzPts val="1400"/>
              <a:buChar char="○"/>
            </a:pPr>
            <a:r>
              <a:rPr lang="en-GB"/>
              <a:t>Beispiel Gliederung</a:t>
            </a:r>
            <a:endParaRPr/>
          </a:p>
          <a:p>
            <a:pPr indent="-317500" lvl="1" marL="914400" rtl="0" algn="l">
              <a:spcBef>
                <a:spcPts val="0"/>
              </a:spcBef>
              <a:spcAft>
                <a:spcPts val="0"/>
              </a:spcAft>
              <a:buSzPts val="1400"/>
              <a:buChar char="○"/>
            </a:pPr>
            <a:r>
              <a:rPr lang="en-GB"/>
              <a:t>Einleitung</a:t>
            </a:r>
            <a:endParaRPr/>
          </a:p>
          <a:p>
            <a:pPr indent="-317500" lvl="1" marL="914400" rtl="0" algn="l">
              <a:spcBef>
                <a:spcPts val="0"/>
              </a:spcBef>
              <a:spcAft>
                <a:spcPts val="0"/>
              </a:spcAft>
              <a:buSzPts val="1400"/>
              <a:buChar char="○"/>
            </a:pPr>
            <a:r>
              <a:rPr lang="en-GB"/>
              <a:t>Hauptteil</a:t>
            </a:r>
            <a:endParaRPr/>
          </a:p>
          <a:p>
            <a:pPr indent="-317500" lvl="1" marL="914400" rtl="0" algn="l">
              <a:spcBef>
                <a:spcPts val="0"/>
              </a:spcBef>
              <a:spcAft>
                <a:spcPts val="0"/>
              </a:spcAft>
              <a:buSzPts val="1400"/>
              <a:buChar char="○"/>
            </a:pPr>
            <a:r>
              <a:rPr lang="en-GB"/>
              <a:t>Fazit</a:t>
            </a:r>
            <a:endParaRPr/>
          </a:p>
          <a:p>
            <a:pPr indent="-317500" lvl="1" marL="914400" rtl="0" algn="l">
              <a:spcBef>
                <a:spcPts val="0"/>
              </a:spcBef>
              <a:spcAft>
                <a:spcPts val="0"/>
              </a:spcAft>
              <a:buSzPts val="1400"/>
              <a:buChar char="○"/>
            </a:pPr>
            <a:r>
              <a:rPr lang="en-GB"/>
              <a:t>Literaturverzeichnis</a:t>
            </a:r>
            <a:endParaRPr/>
          </a:p>
          <a:p>
            <a:pPr indent="-317500" lvl="1" marL="914400" rtl="0" algn="l">
              <a:spcBef>
                <a:spcPts val="0"/>
              </a:spcBef>
              <a:spcAft>
                <a:spcPts val="0"/>
              </a:spcAft>
              <a:buSzPts val="1400"/>
              <a:buChar char="○"/>
            </a:pPr>
            <a:r>
              <a:rPr lang="en-GB"/>
              <a:t>Anhang</a:t>
            </a:r>
            <a:endParaRPr/>
          </a:p>
          <a:p>
            <a:pPr indent="-317500" lvl="1" marL="914400" rtl="0" algn="l">
              <a:spcBef>
                <a:spcPts val="0"/>
              </a:spcBef>
              <a:spcAft>
                <a:spcPts val="0"/>
              </a:spcAft>
              <a:buSzPts val="1400"/>
              <a:buChar char="○"/>
            </a:pPr>
            <a:r>
              <a:rPr lang="en-GB"/>
              <a:t>Selbstständigkeitserklärung</a:t>
            </a:r>
            <a:endParaRPr/>
          </a:p>
          <a:p>
            <a:pPr indent="-342900" lvl="0" marL="457200" rtl="0" algn="l">
              <a:spcBef>
                <a:spcPts val="0"/>
              </a:spcBef>
              <a:spcAft>
                <a:spcPts val="0"/>
              </a:spcAft>
              <a:buSzPts val="1800"/>
              <a:buAutoNum type="arabicPeriod"/>
            </a:pPr>
            <a:r>
              <a:rPr lang="en-GB"/>
              <a:t>Allgemeine Tipps für deine Facharbeit</a:t>
            </a:r>
            <a:endParaRPr/>
          </a:p>
          <a:p>
            <a:pPr indent="-317500" lvl="1" marL="914400" rtl="0" algn="l">
              <a:spcBef>
                <a:spcPts val="0"/>
              </a:spcBef>
              <a:spcAft>
                <a:spcPts val="0"/>
              </a:spcAft>
              <a:buSzPts val="1400"/>
              <a:buChar char="○"/>
            </a:pPr>
            <a:r>
              <a:rPr lang="en-GB"/>
              <a:t>Gliederung als Word Inhaltsverzeichnis</a:t>
            </a:r>
            <a:endParaRPr/>
          </a:p>
          <a:p>
            <a:pPr indent="-317500" lvl="1" marL="914400" rtl="0" algn="l">
              <a:spcBef>
                <a:spcPts val="0"/>
              </a:spcBef>
              <a:spcAft>
                <a:spcPts val="0"/>
              </a:spcAft>
              <a:buSzPts val="1400"/>
              <a:buChar char="○"/>
            </a:pPr>
            <a:r>
              <a:rPr lang="en-GB"/>
              <a:t>Tipps zum Schreibstil</a:t>
            </a:r>
            <a:endParaRPr/>
          </a:p>
          <a:p>
            <a:pPr indent="-317500" lvl="1" marL="914400" rtl="0" algn="l">
              <a:spcBef>
                <a:spcPts val="0"/>
              </a:spcBef>
              <a:spcAft>
                <a:spcPts val="0"/>
              </a:spcAft>
              <a:buSzPts val="1400"/>
              <a:buChar char="○"/>
            </a:pPr>
            <a:r>
              <a:rPr lang="en-GB"/>
              <a:t>Checkliste vor der Abgabe</a:t>
            </a:r>
            <a:endParaRPr/>
          </a:p>
          <a:p>
            <a:pPr indent="0" lvl="0" marL="0" rtl="0" algn="l">
              <a:spcBef>
                <a:spcPts val="1600"/>
              </a:spcBef>
              <a:spcAft>
                <a:spcPts val="1600"/>
              </a:spcAft>
              <a:buNone/>
            </a:pPr>
            <a:r>
              <a:t/>
            </a:r>
            <a:endParaRPr/>
          </a:p>
        </p:txBody>
      </p:sp>
      <p:sp>
        <p:nvSpPr>
          <p:cNvPr id="79" name="Google Shape;79;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Inhalt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2"/>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Selbstständigkeitserklärung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Beispiel Selbstständigkeitserklärung</a:t>
            </a:r>
            <a:endParaRPr/>
          </a:p>
        </p:txBody>
      </p:sp>
      <p:pic>
        <p:nvPicPr>
          <p:cNvPr id="186" name="Google Shape;186;p43"/>
          <p:cNvPicPr preferRelativeResize="0"/>
          <p:nvPr/>
        </p:nvPicPr>
        <p:blipFill rotWithShape="1">
          <a:blip r:embed="rId3">
            <a:alphaModFix/>
          </a:blip>
          <a:srcRect b="0" l="834" r="952" t="91288"/>
          <a:stretch/>
        </p:blipFill>
        <p:spPr>
          <a:xfrm>
            <a:off x="934073" y="6218427"/>
            <a:ext cx="6588817" cy="690035"/>
          </a:xfrm>
          <a:prstGeom prst="rect">
            <a:avLst/>
          </a:prstGeom>
          <a:noFill/>
          <a:ln>
            <a:noFill/>
          </a:ln>
        </p:spPr>
      </p:pic>
      <p:grpSp>
        <p:nvGrpSpPr>
          <p:cNvPr id="187" name="Google Shape;187;p43"/>
          <p:cNvGrpSpPr/>
          <p:nvPr/>
        </p:nvGrpSpPr>
        <p:grpSpPr>
          <a:xfrm>
            <a:off x="1275788" y="1067575"/>
            <a:ext cx="6516575" cy="3855750"/>
            <a:chOff x="972000" y="1081675"/>
            <a:chExt cx="6516575" cy="3855750"/>
          </a:xfrm>
        </p:grpSpPr>
        <p:pic>
          <p:nvPicPr>
            <p:cNvPr id="188" name="Google Shape;188;p43"/>
            <p:cNvPicPr preferRelativeResize="0"/>
            <p:nvPr/>
          </p:nvPicPr>
          <p:blipFill rotWithShape="1">
            <a:blip r:embed="rId4">
              <a:alphaModFix/>
            </a:blip>
            <a:srcRect b="24052" l="0" r="0" t="0"/>
            <a:stretch/>
          </p:blipFill>
          <p:spPr>
            <a:xfrm>
              <a:off x="972000" y="1081675"/>
              <a:ext cx="6479999" cy="3476226"/>
            </a:xfrm>
            <a:prstGeom prst="rect">
              <a:avLst/>
            </a:prstGeom>
            <a:noFill/>
            <a:ln>
              <a:noFill/>
            </a:ln>
          </p:spPr>
        </p:pic>
        <p:pic>
          <p:nvPicPr>
            <p:cNvPr id="189" name="Google Shape;189;p43"/>
            <p:cNvPicPr preferRelativeResize="0"/>
            <p:nvPr/>
          </p:nvPicPr>
          <p:blipFill>
            <a:blip r:embed="rId5">
              <a:alphaModFix/>
            </a:blip>
            <a:stretch>
              <a:fillRect/>
            </a:stretch>
          </p:blipFill>
          <p:spPr>
            <a:xfrm>
              <a:off x="1044575" y="4185975"/>
              <a:ext cx="6444000" cy="751450"/>
            </a:xfrm>
            <a:prstGeom prst="rect">
              <a:avLst/>
            </a:prstGeom>
            <a:noFill/>
            <a:ln>
              <a:noFill/>
            </a:ln>
          </p:spPr>
        </p:pic>
        <p:sp>
          <p:nvSpPr>
            <p:cNvPr id="190" name="Google Shape;190;p43"/>
            <p:cNvSpPr/>
            <p:nvPr/>
          </p:nvSpPr>
          <p:spPr>
            <a:xfrm>
              <a:off x="3660588" y="1241775"/>
              <a:ext cx="1135800" cy="183600"/>
            </a:xfrm>
            <a:prstGeom prst="rect">
              <a:avLst/>
            </a:prstGeom>
            <a:solidFill>
              <a:srgbClr val="325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43"/>
          <p:cNvSpPr txBox="1"/>
          <p:nvPr>
            <p:ph idx="1" type="body"/>
          </p:nvPr>
        </p:nvSpPr>
        <p:spPr>
          <a:xfrm>
            <a:off x="1786063" y="1837600"/>
            <a:ext cx="5568600" cy="2536800"/>
          </a:xfrm>
          <a:prstGeom prst="rect">
            <a:avLst/>
          </a:prstGeom>
          <a:solidFill>
            <a:srgbClr val="FFFFFF"/>
          </a:solidFill>
        </p:spPr>
        <p:txBody>
          <a:bodyPr anchorCtr="0" anchor="t" bIns="91425" lIns="91425" spcFirstLastPara="1" rIns="91425" wrap="square" tIns="91425">
            <a:noAutofit/>
          </a:bodyPr>
          <a:lstStyle/>
          <a:p>
            <a:pPr indent="0" lvl="0" marL="0" rtl="0" algn="just">
              <a:lnSpc>
                <a:spcPct val="180000"/>
              </a:lnSpc>
              <a:spcBef>
                <a:spcPts val="0"/>
              </a:spcBef>
              <a:spcAft>
                <a:spcPts val="0"/>
              </a:spcAft>
              <a:buNone/>
            </a:pPr>
            <a:r>
              <a:rPr lang="en-GB" sz="1300">
                <a:solidFill>
                  <a:srgbClr val="0D405F"/>
                </a:solidFill>
                <a:latin typeface="Times New Roman"/>
                <a:ea typeface="Times New Roman"/>
                <a:cs typeface="Times New Roman"/>
                <a:sym typeface="Times New Roman"/>
              </a:rPr>
              <a:t>Hiermit erkläre ich, dass ich die vorliegende Arbeit selbstständig und ohne fremde Hilfe verfasst und keine anderen Hilfsmittel als die angegebenen verwendet habe.</a:t>
            </a:r>
            <a:endParaRPr sz="1300">
              <a:solidFill>
                <a:srgbClr val="0D405F"/>
              </a:solidFill>
              <a:latin typeface="Times New Roman"/>
              <a:ea typeface="Times New Roman"/>
              <a:cs typeface="Times New Roman"/>
              <a:sym typeface="Times New Roman"/>
            </a:endParaRPr>
          </a:p>
          <a:p>
            <a:pPr indent="0" lvl="0" marL="0" rtl="0" algn="just">
              <a:lnSpc>
                <a:spcPct val="180000"/>
              </a:lnSpc>
              <a:spcBef>
                <a:spcPts val="1200"/>
              </a:spcBef>
              <a:spcAft>
                <a:spcPts val="0"/>
              </a:spcAft>
              <a:buNone/>
            </a:pPr>
            <a:r>
              <a:rPr lang="en-GB" sz="1300">
                <a:solidFill>
                  <a:srgbClr val="0D405F"/>
                </a:solidFill>
                <a:latin typeface="Times New Roman"/>
                <a:ea typeface="Times New Roman"/>
                <a:cs typeface="Times New Roman"/>
                <a:sym typeface="Times New Roman"/>
              </a:rPr>
              <a:t>Insbesondere versichere ich, dass ich alle wörtlichen und sinngemäßen Übernahmen aus anderen Werken als solche kenntlich gemacht habe.</a:t>
            </a:r>
            <a:endParaRPr sz="1300">
              <a:solidFill>
                <a:srgbClr val="0D405F"/>
              </a:solidFill>
              <a:latin typeface="Times New Roman"/>
              <a:ea typeface="Times New Roman"/>
              <a:cs typeface="Times New Roman"/>
              <a:sym typeface="Times New Roman"/>
            </a:endParaRPr>
          </a:p>
          <a:p>
            <a:pPr indent="0" lvl="0" marL="0" rtl="0" algn="just">
              <a:lnSpc>
                <a:spcPct val="180000"/>
              </a:lnSpc>
              <a:spcBef>
                <a:spcPts val="1200"/>
              </a:spcBef>
              <a:spcAft>
                <a:spcPts val="0"/>
              </a:spcAft>
              <a:buNone/>
            </a:pPr>
            <a:r>
              <a:rPr lang="en-GB" sz="1300">
                <a:solidFill>
                  <a:srgbClr val="0D405F"/>
                </a:solidFill>
                <a:latin typeface="Times New Roman"/>
                <a:ea typeface="Times New Roman"/>
                <a:cs typeface="Times New Roman"/>
                <a:sym typeface="Times New Roman"/>
              </a:rPr>
              <a:t>________ (Ort, Datum)     ________ (Unterschrift)</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4"/>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Allgemeine Tipps für deine Facharbeit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Gliederung als </a:t>
            </a:r>
            <a:r>
              <a:rPr lang="en-GB"/>
              <a:t>Word-Inhaltsverzeichnis</a:t>
            </a:r>
            <a:endParaRPr/>
          </a:p>
        </p:txBody>
      </p:sp>
      <p:sp>
        <p:nvSpPr>
          <p:cNvPr id="202" name="Google Shape;202;p45"/>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D405F"/>
              </a:solidFill>
            </a:endParaRPr>
          </a:p>
          <a:p>
            <a:pPr indent="-311150" lvl="0" marL="457200" rtl="0" algn="l">
              <a:lnSpc>
                <a:spcPct val="100000"/>
              </a:lnSpc>
              <a:spcBef>
                <a:spcPts val="0"/>
              </a:spcBef>
              <a:spcAft>
                <a:spcPts val="0"/>
              </a:spcAft>
              <a:buClr>
                <a:srgbClr val="0D405F"/>
              </a:buClr>
              <a:buSzPts val="1300"/>
              <a:buFont typeface="Open Sans"/>
              <a:buChar char="●"/>
            </a:pPr>
            <a:r>
              <a:rPr lang="en-GB" sz="1300">
                <a:solidFill>
                  <a:srgbClr val="0D405F"/>
                </a:solidFill>
              </a:rPr>
              <a:t>Das </a:t>
            </a:r>
            <a:r>
              <a:rPr lang="en-GB" sz="1300">
                <a:solidFill>
                  <a:srgbClr val="0D405F"/>
                </a:solidFill>
              </a:rPr>
              <a:t>Inhaltsverzeichnis steht am Anfang der Facharbeit, bevor der schriftliche Teil mit der Einleitung beginnt. </a:t>
            </a:r>
            <a:endParaRPr sz="1300">
              <a:solidFill>
                <a:srgbClr val="0D405F"/>
              </a:solidFill>
            </a:endParaRPr>
          </a:p>
          <a:p>
            <a:pPr indent="0" lvl="0" marL="457200" rtl="0" algn="l">
              <a:lnSpc>
                <a:spcPct val="100000"/>
              </a:lnSpc>
              <a:spcBef>
                <a:spcPts val="0"/>
              </a:spcBef>
              <a:spcAft>
                <a:spcPts val="0"/>
              </a:spcAft>
              <a:buNone/>
            </a:pPr>
            <a:r>
              <a:t/>
            </a:r>
            <a:endParaRPr sz="1300">
              <a:solidFill>
                <a:srgbClr val="0D405F"/>
              </a:solidFill>
            </a:endParaRPr>
          </a:p>
          <a:p>
            <a:pPr indent="-311150" lvl="0" marL="457200" rtl="0" algn="l">
              <a:lnSpc>
                <a:spcPct val="100000"/>
              </a:lnSpc>
              <a:spcBef>
                <a:spcPts val="0"/>
              </a:spcBef>
              <a:spcAft>
                <a:spcPts val="0"/>
              </a:spcAft>
              <a:buClr>
                <a:srgbClr val="0D405F"/>
              </a:buClr>
              <a:buSzPts val="1300"/>
              <a:buFont typeface="Open Sans"/>
              <a:buChar char="●"/>
            </a:pPr>
            <a:r>
              <a:rPr lang="en-GB" sz="1300">
                <a:solidFill>
                  <a:srgbClr val="0D405F"/>
                </a:solidFill>
              </a:rPr>
              <a:t>Du kannst ein Inhaltsverzeichnis ganz einfach in Word erstellen, wie im Video gezeigt wird.</a:t>
            </a:r>
            <a:endParaRPr sz="1300">
              <a:solidFill>
                <a:srgbClr val="0D405F"/>
              </a:solidFill>
            </a:endParaRPr>
          </a:p>
          <a:p>
            <a:pPr indent="0" lvl="0" marL="457200" rtl="0" algn="l">
              <a:lnSpc>
                <a:spcPct val="100000"/>
              </a:lnSpc>
              <a:spcBef>
                <a:spcPts val="0"/>
              </a:spcBef>
              <a:spcAft>
                <a:spcPts val="0"/>
              </a:spcAft>
              <a:buNone/>
            </a:pPr>
            <a:r>
              <a:t/>
            </a:r>
            <a:endParaRPr sz="1300">
              <a:solidFill>
                <a:srgbClr val="0D405F"/>
              </a:solidFill>
            </a:endParaRPr>
          </a:p>
          <a:p>
            <a:pPr indent="-311150" lvl="0" marL="457200" rtl="0" algn="l">
              <a:lnSpc>
                <a:spcPct val="100000"/>
              </a:lnSpc>
              <a:spcBef>
                <a:spcPts val="0"/>
              </a:spcBef>
              <a:spcAft>
                <a:spcPts val="0"/>
              </a:spcAft>
              <a:buClr>
                <a:srgbClr val="0D405F"/>
              </a:buClr>
              <a:buSzPts val="1300"/>
              <a:buFont typeface="Open Sans"/>
              <a:buChar char="●"/>
            </a:pPr>
            <a:r>
              <a:rPr lang="en-GB" sz="1300">
                <a:solidFill>
                  <a:srgbClr val="0D405F"/>
                </a:solidFill>
              </a:rPr>
              <a:t>Das ist nur eine Möglichkeit, ein Inhaltsverzeichnis kann auch manuell erstellt werden.</a:t>
            </a:r>
            <a:endParaRPr sz="1300">
              <a:solidFill>
                <a:srgbClr val="0D405F"/>
              </a:solidFill>
            </a:endParaRPr>
          </a:p>
          <a:p>
            <a:pPr indent="0" lvl="0" marL="0" rtl="0" algn="l">
              <a:spcBef>
                <a:spcPts val="0"/>
              </a:spcBef>
              <a:spcAft>
                <a:spcPts val="0"/>
              </a:spcAft>
              <a:buNone/>
            </a:pPr>
            <a:r>
              <a:t/>
            </a:r>
            <a:endParaRPr>
              <a:solidFill>
                <a:schemeClr val="dk1"/>
              </a:solidFill>
            </a:endParaRPr>
          </a:p>
        </p:txBody>
      </p:sp>
      <p:pic>
        <p:nvPicPr>
          <p:cNvPr descr="1. Formatvorlage formatieren 0:50&#10;2. Formatvorlage anwenden 1:11&#10;3. Nummerierung der Überschriften 1:59&#10;4. Formatvorlagen anpassen 2:26&#10;5. Inhaltsverzeichnis einfügen 2:44&#10;6. Inhaltsverzeichnis aktualisieren 3:47&#10;&#10;Lerne dein Inhaltsverzeichnis in Word automatisch zu erstellen mithilfe von Formatvorlagen, Nummerierungen und Aktualisierung. &#10;Das automatische Inhaltsverzeichnis lässt sich schnell und einfach aktualiseren und du musst nicht selber neue Überschriften oder veränderte Seitenzahlen einfügen. &#10;&#10;Gerade für größere wissenschaftliche Arbeiten wie die Bachelorarbeit oder die Masterarbeit, kann das automatische Inhaltsverzeichnis von Microsoft Word dir viel Zeit und Frust ersparen!&#10;&#10;▬▬▬▬▬▬▬▬▬▬▬▬▬▬▬▬▬▬▬▬▬▬▬▬▬▬▬▬&#10;Erfahre mehr über das Inhaltsverzeichnis deiner Abschlussarbeit:&#10;&#10;►Inhaltsverzeichnis erstellen: https://www.scribbr.de/tipps/inhaltsverzeichnis-word-erstellen/&#10;►Inhaltsverzeichnis Vorlagen: https://www.scribbr.de/aufbau-und-gliederung/inhaltsverzeichnis-deiner-abschlussarbeit/&#10;&#10;▬▬▬▬▬▬▬▬▬▬▬▬▬▬▬▬▬▬▬▬▬▬▬▬▬▬▬▬&#10;🎓 Scribbr - Wir verhelfen dir zum Abschluss! 🎓&#10;&#10;Lektorat &amp; Korrekturlesen: https://www.scribbr.de/lektorat-korre...&#10;Plagiatsprüfung: https://www.scribbr.de/plagiatspruefung/&#10;Umfangreiche Wissendatenbank: https://www.scribbr.de/wissensdatenbank/" id="203" name="Google Shape;203;p45" title="Inhaltsverzeichnis Word in nur 4 Minuten erstellen!">
            <a:hlinkClick r:id="rId3"/>
          </p:cNvPr>
          <p:cNvPicPr preferRelativeResize="0"/>
          <p:nvPr/>
        </p:nvPicPr>
        <p:blipFill>
          <a:blip r:embed="rId4">
            <a:alphaModFix/>
          </a:blip>
          <a:stretch>
            <a:fillRect/>
          </a:stretch>
        </p:blipFill>
        <p:spPr>
          <a:xfrm>
            <a:off x="4274350" y="1017725"/>
            <a:ext cx="4363200" cy="3272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Formatierung der Facharbeit </a:t>
            </a:r>
            <a:endParaRPr/>
          </a:p>
        </p:txBody>
      </p:sp>
      <p:sp>
        <p:nvSpPr>
          <p:cNvPr id="209" name="Google Shape;209;p46"/>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t>
            </a:r>
            <a:r>
              <a:rPr lang="en-GB"/>
              <a:t> </a:t>
            </a:r>
            <a:r>
              <a:rPr lang="en-GB"/>
              <a:t>1,5 cm Zeilenabstand</a:t>
            </a:r>
            <a:endParaRPr/>
          </a:p>
          <a:p>
            <a:pPr indent="0" lvl="0" marL="0" rtl="0" algn="l">
              <a:spcBef>
                <a:spcPts val="1600"/>
              </a:spcBef>
              <a:spcAft>
                <a:spcPts val="0"/>
              </a:spcAft>
              <a:buNone/>
            </a:pPr>
            <a:r>
              <a:rPr lang="en-GB"/>
              <a:t>✓ Schriftart Arial oder Times New Roman</a:t>
            </a:r>
            <a:endParaRPr/>
          </a:p>
          <a:p>
            <a:pPr indent="0" lvl="0" marL="0" rtl="0" algn="l">
              <a:spcBef>
                <a:spcPts val="1600"/>
              </a:spcBef>
              <a:spcAft>
                <a:spcPts val="0"/>
              </a:spcAft>
              <a:buNone/>
            </a:pPr>
            <a:r>
              <a:rPr lang="en-GB"/>
              <a:t>✓ Seitenränder </a:t>
            </a:r>
            <a:r>
              <a:rPr lang="en-GB"/>
              <a:t>nach Absprache mit der Lehrperson</a:t>
            </a:r>
            <a:r>
              <a:rPr lang="en-GB"/>
              <a:t> einhalten </a:t>
            </a:r>
            <a:endParaRPr/>
          </a:p>
          <a:p>
            <a:pPr indent="0" lvl="0" marL="0" rtl="0" algn="l">
              <a:spcBef>
                <a:spcPts val="1600"/>
              </a:spcBef>
              <a:spcAft>
                <a:spcPts val="1600"/>
              </a:spcAft>
              <a:buNone/>
            </a:pPr>
            <a:r>
              <a:rPr lang="en-GB"/>
              <a:t>✓ Beginn der Seitennummern bei der Einleitung auf Seite </a:t>
            </a:r>
            <a:r>
              <a:rPr lang="en-GB"/>
              <a:t>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Tipps zum Schreibstil</a:t>
            </a:r>
            <a:endParaRPr/>
          </a:p>
        </p:txBody>
      </p:sp>
      <p:sp>
        <p:nvSpPr>
          <p:cNvPr id="215" name="Google Shape;215;p4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hältst du einen wissenschaftlichen Schreibstil ein: </a:t>
            </a:r>
            <a:endParaRPr/>
          </a:p>
          <a:p>
            <a:pPr indent="0" lvl="0" marL="0" rtl="0" algn="l">
              <a:spcBef>
                <a:spcPts val="1600"/>
              </a:spcBef>
              <a:spcAft>
                <a:spcPts val="0"/>
              </a:spcAft>
              <a:buNone/>
            </a:pPr>
            <a:r>
              <a:rPr lang="en-GB"/>
              <a:t>✓ </a:t>
            </a:r>
            <a:r>
              <a:rPr lang="en-GB"/>
              <a:t>Vermeide</a:t>
            </a:r>
            <a:r>
              <a:rPr lang="en-GB"/>
              <a:t> Schachtelsätze</a:t>
            </a:r>
            <a:endParaRPr/>
          </a:p>
          <a:p>
            <a:pPr indent="0" lvl="0" marL="0" rtl="0" algn="l">
              <a:spcBef>
                <a:spcPts val="1600"/>
              </a:spcBef>
              <a:spcAft>
                <a:spcPts val="0"/>
              </a:spcAft>
              <a:buNone/>
            </a:pPr>
            <a:r>
              <a:rPr lang="en-GB"/>
              <a:t>✓ Verwende das Präsens als Zeitform </a:t>
            </a:r>
            <a:endParaRPr/>
          </a:p>
          <a:p>
            <a:pPr indent="0" lvl="0" marL="0" rtl="0" algn="l">
              <a:spcBef>
                <a:spcPts val="1600"/>
              </a:spcBef>
              <a:spcAft>
                <a:spcPts val="0"/>
              </a:spcAft>
              <a:buNone/>
            </a:pPr>
            <a:r>
              <a:rPr lang="en-GB"/>
              <a:t>✓ Benutze keine umgangssprachlichen Wörter, Füllwörter oder subjektiven Wörter</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Checkliste vor der Abgabe </a:t>
            </a:r>
            <a:endParaRPr/>
          </a:p>
        </p:txBody>
      </p:sp>
      <p:sp>
        <p:nvSpPr>
          <p:cNvPr id="221" name="Google Shape;221;p4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Deckblatt erstellt und ein Inhaltsverzeichnis eingefügt</a:t>
            </a:r>
            <a:endParaRPr/>
          </a:p>
          <a:p>
            <a:pPr indent="0" lvl="0" marL="0" rtl="0" algn="l">
              <a:spcBef>
                <a:spcPts val="1600"/>
              </a:spcBef>
              <a:spcAft>
                <a:spcPts val="0"/>
              </a:spcAft>
              <a:buNone/>
            </a:pPr>
            <a:r>
              <a:rPr lang="en-GB"/>
              <a:t>✓ alle Elemente der Gliederung sind vorhanden</a:t>
            </a:r>
            <a:endParaRPr/>
          </a:p>
          <a:p>
            <a:pPr indent="0" lvl="0" marL="0" rtl="0" algn="l">
              <a:spcBef>
                <a:spcPts val="1600"/>
              </a:spcBef>
              <a:spcAft>
                <a:spcPts val="0"/>
              </a:spcAft>
              <a:buNone/>
            </a:pPr>
            <a:r>
              <a:rPr lang="en-GB"/>
              <a:t>✓ richtig zitiert </a:t>
            </a:r>
            <a:endParaRPr/>
          </a:p>
          <a:p>
            <a:pPr indent="0" lvl="0" marL="0" rtl="0" algn="l">
              <a:spcBef>
                <a:spcPts val="1600"/>
              </a:spcBef>
              <a:spcAft>
                <a:spcPts val="0"/>
              </a:spcAft>
              <a:buNone/>
            </a:pPr>
            <a:r>
              <a:rPr lang="en-GB"/>
              <a:t>✓ Formatierung eingehalten</a:t>
            </a:r>
            <a:endParaRPr/>
          </a:p>
          <a:p>
            <a:pPr indent="0" lvl="0" marL="0" rtl="0" algn="l">
              <a:spcBef>
                <a:spcPts val="1600"/>
              </a:spcBef>
              <a:spcAft>
                <a:spcPts val="0"/>
              </a:spcAft>
              <a:buNone/>
            </a:pPr>
            <a:r>
              <a:rPr lang="en-GB"/>
              <a:t>✓ Tipps zum Schreibstil berücksichtigt </a:t>
            </a:r>
            <a:endParaRPr/>
          </a:p>
          <a:p>
            <a:pPr indent="0" lvl="0" marL="0" rtl="0" algn="l">
              <a:spcBef>
                <a:spcPts val="1600"/>
              </a:spcBef>
              <a:spcAft>
                <a:spcPts val="0"/>
              </a:spcAft>
              <a:buNone/>
            </a:pPr>
            <a:r>
              <a:rPr lang="en-GB"/>
              <a:t>✓ Korrektur gelesen</a:t>
            </a:r>
            <a:endParaRPr/>
          </a:p>
          <a:p>
            <a:pPr indent="0" lvl="0" marL="0" rtl="0" algn="l">
              <a:spcBef>
                <a:spcPts val="1600"/>
              </a:spcBef>
              <a:spcAft>
                <a:spcPts val="0"/>
              </a:spcAft>
              <a:buNone/>
            </a:pPr>
            <a:r>
              <a:rPr lang="en-GB"/>
              <a:t>✓ Selbstständigkeitserklärung unterschrieben</a:t>
            </a:r>
            <a:endParaRPr/>
          </a:p>
          <a:p>
            <a:pPr indent="0" lvl="0" marL="0" rtl="0" algn="l">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9"/>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Empfohlene Ressourcen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wir sind Scribbr </a:t>
            </a:r>
            <a:r>
              <a:rPr lang="en-GB">
                <a:solidFill>
                  <a:schemeClr val="dk1"/>
                </a:solidFill>
              </a:rPr>
              <a:t>👋</a:t>
            </a:r>
            <a:endParaRPr/>
          </a:p>
        </p:txBody>
      </p:sp>
      <p:sp>
        <p:nvSpPr>
          <p:cNvPr id="232" name="Google Shape;232;p50"/>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Wir sind ein 60-köpfiges Team in Amsterdam mit weltweit mehr als 500 Korrektoren und Korrektorinnen. Unser Ziel ist es, Studierenden dabei zu helfen, ihr Studium erfolgreich abzuschließen.</a:t>
            </a:r>
            <a:endParaRPr sz="1400"/>
          </a:p>
          <a:p>
            <a:pPr indent="0" lvl="0" marL="0" rtl="0" algn="l">
              <a:spcBef>
                <a:spcPts val="1600"/>
              </a:spcBef>
              <a:spcAft>
                <a:spcPts val="0"/>
              </a:spcAft>
              <a:buNone/>
            </a:pPr>
            <a:r>
              <a:rPr lang="en-GB" sz="1400"/>
              <a:t>Dafür arbeiten wir jeden Tag an unseren Services:</a:t>
            </a:r>
            <a:endParaRPr sz="1400"/>
          </a:p>
          <a:p>
            <a:pPr indent="-317500" lvl="0" marL="457200" rtl="0" algn="l">
              <a:spcBef>
                <a:spcPts val="0"/>
              </a:spcBef>
              <a:spcAft>
                <a:spcPts val="0"/>
              </a:spcAft>
              <a:buSzPts val="1400"/>
              <a:buChar char="●"/>
            </a:pPr>
            <a:r>
              <a:rPr lang="en-GB" sz="1400" u="sng">
                <a:solidFill>
                  <a:schemeClr val="hlink"/>
                </a:solidFill>
                <a:hlinkClick r:id="rId3"/>
              </a:rPr>
              <a:t>Lektorat &amp; Korrekturlesen</a:t>
            </a:r>
            <a:endParaRPr/>
          </a:p>
          <a:p>
            <a:pPr indent="-317500" lvl="0" marL="457200" rtl="0" algn="l">
              <a:spcBef>
                <a:spcPts val="0"/>
              </a:spcBef>
              <a:spcAft>
                <a:spcPts val="0"/>
              </a:spcAft>
              <a:buSzPts val="1400"/>
              <a:buChar char="●"/>
            </a:pPr>
            <a:r>
              <a:rPr lang="en-GB" sz="1400" u="sng">
                <a:solidFill>
                  <a:schemeClr val="hlink"/>
                </a:solidFill>
                <a:hlinkClick r:id="rId4"/>
              </a:rPr>
              <a:t>Plagiatsprüfung</a:t>
            </a:r>
            <a:endParaRPr/>
          </a:p>
          <a:p>
            <a:pPr indent="-317500" lvl="0" marL="457200" rtl="0" algn="l">
              <a:spcBef>
                <a:spcPts val="0"/>
              </a:spcBef>
              <a:spcAft>
                <a:spcPts val="0"/>
              </a:spcAft>
              <a:buSzPts val="1400"/>
              <a:buChar char="●"/>
            </a:pPr>
            <a:r>
              <a:rPr lang="en-GB" sz="1400" u="sng">
                <a:solidFill>
                  <a:schemeClr val="hlink"/>
                </a:solidFill>
                <a:hlinkClick r:id="rId5"/>
              </a:rPr>
              <a:t>Literatur-Generatoren</a:t>
            </a:r>
            <a:endParaRPr/>
          </a:p>
          <a:p>
            <a:pPr indent="-317500" lvl="0" marL="457200" rtl="0" algn="l">
              <a:spcBef>
                <a:spcPts val="0"/>
              </a:spcBef>
              <a:spcAft>
                <a:spcPts val="0"/>
              </a:spcAft>
              <a:buSzPts val="1400"/>
              <a:buChar char="●"/>
            </a:pPr>
            <a:r>
              <a:rPr lang="en-GB" sz="1400" u="sng">
                <a:solidFill>
                  <a:schemeClr val="hlink"/>
                </a:solidFill>
                <a:hlinkClick r:id="rId6"/>
              </a:rPr>
              <a:t>Wissensdatenbank</a:t>
            </a:r>
            <a:endParaRPr sz="1400"/>
          </a:p>
          <a:p>
            <a:pPr indent="-317500" lvl="0" marL="457200" rtl="0" algn="l">
              <a:spcBef>
                <a:spcPts val="0"/>
              </a:spcBef>
              <a:spcAft>
                <a:spcPts val="0"/>
              </a:spcAft>
              <a:buSzPts val="1400"/>
              <a:buChar char="●"/>
            </a:pPr>
            <a:r>
              <a:rPr lang="en-GB" sz="1400"/>
              <a:t>akademischer </a:t>
            </a:r>
            <a:r>
              <a:rPr lang="en-GB" sz="1400" u="sng">
                <a:solidFill>
                  <a:schemeClr val="hlink"/>
                </a:solidFill>
                <a:hlinkClick r:id="rId7"/>
              </a:rPr>
              <a:t>YouTube-Kanal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5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Diese Präsentation nutzen</a:t>
            </a:r>
            <a:endParaRPr/>
          </a:p>
        </p:txBody>
      </p:sp>
      <p:sp>
        <p:nvSpPr>
          <p:cNvPr id="238" name="Google Shape;238;p5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Diese Präsentation kann frei genutzt werden, um SchülerInnen mit allen wichtigen Informationen rund um die Facharbeit zu versorgen. Folgendes ist gestattet:</a:t>
            </a:r>
            <a:endParaRPr sz="1400"/>
          </a:p>
          <a:p>
            <a:pPr indent="-317500" lvl="0" marL="457200" rtl="0" algn="l">
              <a:spcBef>
                <a:spcPts val="1600"/>
              </a:spcBef>
              <a:spcAft>
                <a:spcPts val="0"/>
              </a:spcAft>
              <a:buClr>
                <a:schemeClr val="accent2"/>
              </a:buClr>
              <a:buSzPts val="1400"/>
              <a:buChar char="✓"/>
            </a:pPr>
            <a:r>
              <a:rPr lang="en-GB" sz="1400"/>
              <a:t>diese Präsentation im Unterricht zeigen</a:t>
            </a:r>
            <a:endParaRPr sz="1400"/>
          </a:p>
          <a:p>
            <a:pPr indent="-317500" lvl="0" marL="457200" rtl="0" algn="l">
              <a:spcBef>
                <a:spcPts val="0"/>
              </a:spcBef>
              <a:spcAft>
                <a:spcPts val="0"/>
              </a:spcAft>
              <a:buClr>
                <a:schemeClr val="accent2"/>
              </a:buClr>
              <a:buSzPts val="1400"/>
              <a:buChar char="✓"/>
            </a:pPr>
            <a:r>
              <a:rPr lang="en-GB" sz="1400"/>
              <a:t>Folien verändern oder löschen</a:t>
            </a:r>
            <a:endParaRPr sz="1400"/>
          </a:p>
          <a:p>
            <a:pPr indent="-317500" lvl="0" marL="457200" rtl="0" algn="l">
              <a:spcBef>
                <a:spcPts val="0"/>
              </a:spcBef>
              <a:spcAft>
                <a:spcPts val="0"/>
              </a:spcAft>
              <a:buClr>
                <a:schemeClr val="accent2"/>
              </a:buClr>
              <a:buSzPts val="1400"/>
              <a:buChar char="✓"/>
            </a:pPr>
            <a:r>
              <a:rPr lang="en-GB" sz="1400"/>
              <a:t>diese Präsentation in gedruckter Form oder auf privaten Lernplattformen teilen (z. B. Moodle, Blackboard, Google Classroom etc.)</a:t>
            </a:r>
            <a:endParaRPr sz="1400"/>
          </a:p>
          <a:p>
            <a:pPr indent="0" lvl="0" marL="0" rtl="0" algn="l">
              <a:spcBef>
                <a:spcPts val="1600"/>
              </a:spcBef>
              <a:spcAft>
                <a:spcPts val="0"/>
              </a:spcAft>
              <a:buNone/>
            </a:pPr>
            <a:r>
              <a:rPr lang="en-GB" sz="1400"/>
              <a:t>Wir bitten darum, Scribbr als Urheber für diese Ressource anzugeben.</a:t>
            </a:r>
            <a:endParaRPr sz="1400"/>
          </a:p>
          <a:p>
            <a:pPr indent="0" lvl="0" marL="0" rtl="0" algn="l">
              <a:spcBef>
                <a:spcPts val="1600"/>
              </a:spcBef>
              <a:spcAft>
                <a:spcPts val="1600"/>
              </a:spcAft>
              <a:buNone/>
            </a:pPr>
            <a:r>
              <a:rPr lang="en-GB" sz="1400"/>
              <a:t>Fragen oder Feedback? Schreiben Sie eine E-Mail an </a:t>
            </a:r>
            <a:r>
              <a:rPr lang="en-GB" sz="1400"/>
              <a:t>mandy</a:t>
            </a:r>
            <a:r>
              <a:rPr lang="en-GB" sz="1400"/>
              <a:t>@scribbr.com und wir melden uns bei Ihnen!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Zweck</a:t>
            </a:r>
            <a:r>
              <a:rPr lang="en-GB"/>
              <a:t> der Gliederung</a:t>
            </a:r>
            <a:endParaRPr sz="800"/>
          </a:p>
        </p:txBody>
      </p:sp>
      <p:sp>
        <p:nvSpPr>
          <p:cNvPr id="85" name="Google Shape;85;p25"/>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stellt einen inhaltlichen Ablaufplan dar </a:t>
            </a:r>
            <a:endParaRPr/>
          </a:p>
          <a:p>
            <a:pPr indent="-342900" lvl="0" marL="457200" rtl="0" algn="l">
              <a:spcBef>
                <a:spcPts val="0"/>
              </a:spcBef>
              <a:spcAft>
                <a:spcPts val="0"/>
              </a:spcAft>
              <a:buSzPts val="1800"/>
              <a:buChar char="●"/>
            </a:pPr>
            <a:r>
              <a:rPr lang="en-GB"/>
              <a:t>bietet dir jederzeit einen Orientierungspunkt </a:t>
            </a:r>
            <a:endParaRPr/>
          </a:p>
          <a:p>
            <a:pPr indent="-342900" lvl="0" marL="457200" rtl="0" algn="l">
              <a:spcBef>
                <a:spcPts val="0"/>
              </a:spcBef>
              <a:spcAft>
                <a:spcPts val="0"/>
              </a:spcAft>
              <a:buSzPts val="1800"/>
              <a:buChar char="●"/>
            </a:pPr>
            <a:r>
              <a:rPr lang="en-GB"/>
              <a:t>gibt der Leserschaft einen Einblick in das Thema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Bestandteile der Gliederung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Das gehört in die Gliederung  </a:t>
            </a:r>
            <a:endParaRPr/>
          </a:p>
        </p:txBody>
      </p:sp>
      <p:sp>
        <p:nvSpPr>
          <p:cNvPr id="96" name="Google Shape;96;p27"/>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Schriftlicher Teil: </a:t>
            </a:r>
            <a:endParaRPr sz="1800"/>
          </a:p>
          <a:p>
            <a:pPr indent="0" lvl="0" marL="0" rtl="0" algn="l">
              <a:spcBef>
                <a:spcPts val="1600"/>
              </a:spcBef>
              <a:spcAft>
                <a:spcPts val="0"/>
              </a:spcAft>
              <a:buNone/>
            </a:pPr>
            <a:r>
              <a:rPr lang="en-GB" sz="1800"/>
              <a:t>✓ Einleitung</a:t>
            </a:r>
            <a:endParaRPr sz="1800"/>
          </a:p>
          <a:p>
            <a:pPr indent="0" lvl="0" marL="0" rtl="0" algn="l">
              <a:spcBef>
                <a:spcPts val="1600"/>
              </a:spcBef>
              <a:spcAft>
                <a:spcPts val="0"/>
              </a:spcAft>
              <a:buNone/>
            </a:pPr>
            <a:r>
              <a:rPr lang="en-GB" sz="1800"/>
              <a:t>✓ Hauptteil</a:t>
            </a:r>
            <a:endParaRPr sz="1800"/>
          </a:p>
          <a:p>
            <a:pPr indent="0" lvl="0" marL="0" rtl="0" algn="l">
              <a:spcBef>
                <a:spcPts val="1600"/>
              </a:spcBef>
              <a:spcAft>
                <a:spcPts val="0"/>
              </a:spcAft>
              <a:buNone/>
            </a:pPr>
            <a:r>
              <a:rPr lang="en-GB" sz="1800"/>
              <a:t>✓ Fazit </a:t>
            </a:r>
            <a:endParaRPr sz="1800"/>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
        <p:nvSpPr>
          <p:cNvPr id="97" name="Google Shape;97;p27"/>
          <p:cNvSpPr txBox="1"/>
          <p:nvPr>
            <p:ph idx="2" type="body"/>
          </p:nvPr>
        </p:nvSpPr>
        <p:spPr>
          <a:xfrm>
            <a:off x="4894075" y="1152475"/>
            <a:ext cx="3422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Weitere Elemente:</a:t>
            </a:r>
            <a:endParaRPr sz="1800"/>
          </a:p>
          <a:p>
            <a:pPr indent="0" lvl="0" marL="0" rtl="0" algn="l">
              <a:spcBef>
                <a:spcPts val="1600"/>
              </a:spcBef>
              <a:spcAft>
                <a:spcPts val="0"/>
              </a:spcAft>
              <a:buNone/>
            </a:pPr>
            <a:r>
              <a:rPr lang="en-GB" sz="1800"/>
              <a:t>✓ Literaturverzeichnis</a:t>
            </a:r>
            <a:endParaRPr sz="1800"/>
          </a:p>
          <a:p>
            <a:pPr indent="0" lvl="0" marL="0" rtl="0" algn="l">
              <a:spcBef>
                <a:spcPts val="1600"/>
              </a:spcBef>
              <a:spcAft>
                <a:spcPts val="0"/>
              </a:spcAft>
              <a:buNone/>
            </a:pPr>
            <a:r>
              <a:rPr lang="en-GB" sz="1800"/>
              <a:t>✓ ggf. Anhang</a:t>
            </a:r>
            <a:endParaRPr sz="1800"/>
          </a:p>
          <a:p>
            <a:pPr indent="0" lvl="0" marL="0" rtl="0" algn="l">
              <a:spcBef>
                <a:spcPts val="1600"/>
              </a:spcBef>
              <a:spcAft>
                <a:spcPts val="1600"/>
              </a:spcAft>
              <a:buNone/>
            </a:pPr>
            <a:r>
              <a:rPr lang="en-GB" sz="1700"/>
              <a:t>✓</a:t>
            </a:r>
            <a:r>
              <a:rPr lang="en-GB" sz="1800"/>
              <a:t> </a:t>
            </a:r>
            <a:r>
              <a:rPr lang="en-GB" sz="1800"/>
              <a:t>Selbstständigkeitserklärung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8"/>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Beispiel Gliederung </a:t>
            </a:r>
            <a:r>
              <a:rPr lang="en-GB"/>
              <a:t>Facharbeit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9"/>
          <p:cNvSpPr txBox="1"/>
          <p:nvPr>
            <p:ph idx="4294967295" type="title"/>
          </p:nvPr>
        </p:nvSpPr>
        <p:spPr>
          <a:xfrm>
            <a:off x="972000"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Beispiel: Gliederung </a:t>
            </a:r>
            <a:r>
              <a:rPr lang="en-GB"/>
              <a:t>Facharbeit</a:t>
            </a:r>
            <a:r>
              <a:rPr lang="en-GB"/>
              <a:t> </a:t>
            </a:r>
            <a:endParaRPr/>
          </a:p>
        </p:txBody>
      </p:sp>
      <p:pic>
        <p:nvPicPr>
          <p:cNvPr id="108" name="Google Shape;108;p29"/>
          <p:cNvPicPr preferRelativeResize="0"/>
          <p:nvPr/>
        </p:nvPicPr>
        <p:blipFill rotWithShape="1">
          <a:blip r:embed="rId3">
            <a:alphaModFix/>
          </a:blip>
          <a:srcRect b="1647" l="1228" r="1248" t="896"/>
          <a:stretch/>
        </p:blipFill>
        <p:spPr>
          <a:xfrm>
            <a:off x="2154250" y="1052075"/>
            <a:ext cx="4834575" cy="3724025"/>
          </a:xfrm>
          <a:prstGeom prst="rect">
            <a:avLst/>
          </a:prstGeom>
          <a:noFill/>
          <a:ln>
            <a:noFill/>
          </a:ln>
          <a:effectLst>
            <a:outerShdw blurRad="57150" rotWithShape="0" algn="bl" dir="3420000" dist="19050">
              <a:srgbClr val="434343">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0"/>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Einleitung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Einleitung </a:t>
            </a:r>
            <a:endParaRPr/>
          </a:p>
        </p:txBody>
      </p:sp>
      <p:sp>
        <p:nvSpPr>
          <p:cNvPr id="119" name="Google Shape;119;p3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GB">
                <a:solidFill>
                  <a:schemeClr val="dk1"/>
                </a:solidFill>
              </a:rPr>
              <a:t>5</a:t>
            </a:r>
            <a:r>
              <a:rPr lang="en-GB">
                <a:solidFill>
                  <a:schemeClr val="dk1"/>
                </a:solidFill>
                <a:highlight>
                  <a:srgbClr val="FFFFFF"/>
                </a:highlight>
              </a:rPr>
              <a:t>–</a:t>
            </a:r>
            <a:r>
              <a:rPr lang="en-GB">
                <a:solidFill>
                  <a:schemeClr val="dk1"/>
                </a:solidFill>
              </a:rPr>
              <a:t>10 % der gesamten Facharbeit</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Einleitungssatz zur Einführung ins Thema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Vorstellung der Fragestellung bzw. Forschungsfrage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Überblick über Inhalte im Hauptteil</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Herausstellung des Ziels der Facharbeit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GB" sz="1500">
                <a:solidFill>
                  <a:schemeClr val="dk1"/>
                </a:solidFill>
              </a:rPr>
              <a:t>Formulierungsbeispiele</a:t>
            </a:r>
            <a:r>
              <a:rPr lang="en-GB" sz="1500">
                <a:solidFill>
                  <a:schemeClr val="dk1"/>
                </a:solidFill>
              </a:rPr>
              <a:t>:</a:t>
            </a:r>
            <a:endParaRPr sz="1500">
              <a:solidFill>
                <a:schemeClr val="dk1"/>
              </a:solidFill>
            </a:endParaRPr>
          </a:p>
          <a:p>
            <a:pPr indent="0" lvl="0" marL="0" rtl="0" algn="l">
              <a:spcBef>
                <a:spcPts val="0"/>
              </a:spcBef>
              <a:spcAft>
                <a:spcPts val="0"/>
              </a:spcAft>
              <a:buNone/>
            </a:pPr>
            <a:r>
              <a:rPr lang="en-GB" sz="1500">
                <a:solidFill>
                  <a:schemeClr val="dk1"/>
                </a:solidFill>
                <a:latin typeface="Times New Roman"/>
                <a:ea typeface="Times New Roman"/>
                <a:cs typeface="Times New Roman"/>
                <a:sym typeface="Times New Roman"/>
              </a:rPr>
              <a:t>In der folgenden Arbeit geht es um …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GB" sz="1500">
                <a:solidFill>
                  <a:schemeClr val="dk1"/>
                </a:solidFill>
                <a:latin typeface="Times New Roman"/>
                <a:ea typeface="Times New Roman"/>
                <a:cs typeface="Times New Roman"/>
                <a:sym typeface="Times New Roman"/>
              </a:rPr>
              <a:t>Die Forschungsfrage lautet: …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GB" sz="1500">
                <a:solidFill>
                  <a:schemeClr val="dk1"/>
                </a:solidFill>
                <a:latin typeface="Times New Roman"/>
                <a:ea typeface="Times New Roman"/>
                <a:cs typeface="Times New Roman"/>
                <a:sym typeface="Times New Roman"/>
              </a:rPr>
              <a:t>Im zweiten Kapitel wird … vorgestellt. Im dritten Kapitel folgt </a:t>
            </a:r>
            <a:r>
              <a:rPr lang="en-GB" sz="1500">
                <a:solidFill>
                  <a:schemeClr val="dk1"/>
                </a:solidFill>
                <a:latin typeface="Times New Roman"/>
                <a:ea typeface="Times New Roman"/>
                <a:cs typeface="Times New Roman"/>
                <a:sym typeface="Times New Roman"/>
              </a:rPr>
              <a:t>...</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GB" sz="1500">
                <a:solidFill>
                  <a:schemeClr val="dk1"/>
                </a:solidFill>
                <a:latin typeface="Times New Roman"/>
                <a:ea typeface="Times New Roman"/>
                <a:cs typeface="Times New Roman"/>
                <a:sym typeface="Times New Roman"/>
              </a:rPr>
              <a:t>Das Ziel der vorliegenden Arbeit ist es, …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