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Work Sans"/>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WorkSans-regular.fntdata"/><Relationship Id="rId25" Type="http://schemas.openxmlformats.org/officeDocument/2006/relationships/slide" Target="slides/slide20.xml"/><Relationship Id="rId28" Type="http://schemas.openxmlformats.org/officeDocument/2006/relationships/font" Target="fonts/WorkSans-italic.fntdata"/><Relationship Id="rId27" Type="http://schemas.openxmlformats.org/officeDocument/2006/relationships/font" Target="fonts/Work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WorkSans-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6.xml"/><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hausarbeit/fazit-hausarbeit/"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category/hausarbeit/"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hausarbeit/aufbau-gliederung-hausarbeit/" TargetMode="External"/><Relationship Id="rId3" Type="http://schemas.openxmlformats.org/officeDocument/2006/relationships/hyperlink" Target="https://www.scribbr.de/hausarbeit/deckblatt-hausarbeit/"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category/hausarbeit/" TargetMode="External"/><Relationship Id="rId3" Type="http://schemas.openxmlformats.org/officeDocument/2006/relationships/hyperlink" Target="https://www.scribbr.de/hausarbeit/literaturverzeichnis-hausarbeit/" TargetMode="External"/><Relationship Id="rId4" Type="http://schemas.openxmlformats.org/officeDocument/2006/relationships/hyperlink" Target="https://www.scribbr.de/hausarbeit/inhaltsverzeichnis-hausarbeit/"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hausarbeit/einleitung-hausarbeit/"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0c172e189_3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0c172e189_3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Baue die Argumentation deines Themas logisch auf und betrachte deine Problemstellung aus verschiedenen Perspektiven.</a:t>
            </a:r>
            <a:endParaRPr/>
          </a:p>
          <a:p>
            <a:pPr indent="0" lvl="0" marL="0" rtl="0" algn="l">
              <a:lnSpc>
                <a:spcPct val="115000"/>
              </a:lnSpc>
              <a:spcBef>
                <a:spcPts val="0"/>
              </a:spcBef>
              <a:spcAft>
                <a:spcPts val="0"/>
              </a:spcAft>
              <a:buNone/>
            </a:pPr>
            <a:r>
              <a:rPr lang="en-GB"/>
              <a:t>Bestärke deine Argumente mit Fakten aus Quellen, Beispielen und Ergebnissen, die du z. B. aus einer Fallstudie oder einem Experiment gewonnen hast.</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80c172e189_3_10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0c172e189_3_10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Abschließend solltest du deine Analyse kritisch betrachten und deine Ergebnisse diskutieren.</a:t>
            </a:r>
            <a:endParaRPr/>
          </a:p>
          <a:p>
            <a:pPr indent="0" lvl="0" marL="0" rtl="0" algn="l">
              <a:lnSpc>
                <a:spcPct val="115000"/>
              </a:lnSpc>
              <a:spcBef>
                <a:spcPts val="0"/>
              </a:spcBef>
              <a:spcAft>
                <a:spcPts val="0"/>
              </a:spcAft>
              <a:buNone/>
            </a:pPr>
            <a:r>
              <a:rPr lang="en-GB"/>
              <a:t>Du kannst hier z. B. deine anfangs vorgestellten Konzepte und Theorien zu Hilfe nehmen.</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80c172e189_3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0c172e189_3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Das </a:t>
            </a:r>
            <a:r>
              <a:rPr lang="en-GB" u="sng">
                <a:solidFill>
                  <a:schemeClr val="hlink"/>
                </a:solidFill>
                <a:hlinkClick r:id="rId2"/>
              </a:rPr>
              <a:t>Fazit</a:t>
            </a:r>
            <a:r>
              <a:rPr lang="en-GB"/>
              <a:t> rundet deine Hausarbeit ab. Im Fazit greifst du die zu Beginn präsentierte Fragestellung wieder auf und beantwortest sie.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86f8c70da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6f8c70da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highlight>
                  <a:srgbClr val="FFFFFF"/>
                </a:highlight>
              </a:rPr>
              <a:t>Das Deckblatt ist der erste Eindruck deiner </a:t>
            </a:r>
            <a:r>
              <a:rPr lang="en-GB">
                <a:uFill>
                  <a:noFill/>
                </a:uFill>
                <a:hlinkClick r:id="rId2"/>
              </a:rPr>
              <a:t>Hausarbeit</a:t>
            </a:r>
            <a:r>
              <a:rPr lang="en-GB">
                <a:highlight>
                  <a:srgbClr val="FFFFFF"/>
                </a:highlight>
              </a:rPr>
              <a:t> und sollte der Leserschaft daher die wichtigsten Informationen auf einen Blick liefern.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80c172e189_3_1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0c172e189_3_1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highlight>
                  <a:srgbClr val="FFFFFF"/>
                </a:highlight>
              </a:rPr>
              <a:t>Im Inhaltsverzeichnis deiner Hausarbeit listest du alle Kapitel und Unterkapitel auf. Dadurch gibt es einen Überblick über die </a:t>
            </a:r>
            <a:r>
              <a:rPr lang="en-GB">
                <a:highlight>
                  <a:srgbClr val="FFFFFF"/>
                </a:highlight>
                <a:uFill>
                  <a:noFill/>
                </a:uFill>
                <a:hlinkClick r:id="rId2"/>
              </a:rPr>
              <a:t>Gliederung deiner Hausarbeit</a:t>
            </a:r>
            <a:r>
              <a:rPr lang="en-GB">
                <a:highlight>
                  <a:srgbClr val="FFFFFF"/>
                </a:highlight>
              </a:rPr>
              <a:t>.</a:t>
            </a:r>
            <a:endParaRPr>
              <a:highlight>
                <a:srgbClr val="FFFFFF"/>
              </a:highlight>
            </a:endParaRPr>
          </a:p>
          <a:p>
            <a:pPr indent="0" lvl="0" marL="0" rtl="0" algn="l">
              <a:lnSpc>
                <a:spcPct val="115000"/>
              </a:lnSpc>
              <a:spcBef>
                <a:spcPts val="1200"/>
              </a:spcBef>
              <a:spcAft>
                <a:spcPts val="1200"/>
              </a:spcAft>
              <a:buNone/>
            </a:pPr>
            <a:r>
              <a:rPr lang="en-GB">
                <a:highlight>
                  <a:srgbClr val="FFFFFF"/>
                </a:highlight>
              </a:rPr>
              <a:t>Der Umfang deines Inhaltsverzeichnisses beträgt in etwa 1 Seite. Es befindet sich direkt nach dem </a:t>
            </a:r>
            <a:r>
              <a:rPr lang="en-GB">
                <a:highlight>
                  <a:srgbClr val="FFFFFF"/>
                </a:highlight>
                <a:uFill>
                  <a:noFill/>
                </a:uFill>
                <a:hlinkClick r:id="rId3"/>
              </a:rPr>
              <a:t>Deckblatt deiner Hausarbeit</a:t>
            </a:r>
            <a:r>
              <a:rPr lang="en-GB"/>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80c172e189_3_6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0c172e189_3_6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 Literaturverzeichnis listest du alle von dir verwendeten Quellen auf. Achte darauf, dass du einen einheitlichen Zitierstil verwendest.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80c172e189_3_7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0c172e189_3_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Mit der eidesstattlichen Erklärung versicherst du, dass du deine Hausarbeit eigenständig und ohne fremde Hilfe verfasst hast und nur die von dir angegebenen Quellen verwendet wurden.  </a:t>
            </a:r>
            <a:endParaRPr/>
          </a:p>
          <a:p>
            <a:pPr indent="0" lvl="0" marL="0" rtl="0" algn="l">
              <a:spcBef>
                <a:spcPts val="0"/>
              </a:spcBef>
              <a:spcAft>
                <a:spcPts val="0"/>
              </a:spcAft>
              <a:buNone/>
            </a:pPr>
            <a:r>
              <a:rPr lang="en-GB"/>
              <a:t>Die Vorlage für die eidesstattliche Erklärung findest du auf der Website der Hochschule.</a:t>
            </a:r>
            <a:r>
              <a:rPr lang="en-GB"/>
              <a:t> </a:t>
            </a:r>
            <a:endParaRPr/>
          </a:p>
          <a:p>
            <a:pPr indent="0" lvl="0" marL="0" rtl="0" algn="l">
              <a:lnSpc>
                <a:spcPct val="115000"/>
              </a:lnSpc>
              <a:spcBef>
                <a:spcPts val="0"/>
              </a:spcBef>
              <a:spcAft>
                <a:spcPts val="1200"/>
              </a:spcAft>
              <a:buNone/>
            </a:pPr>
            <a:r>
              <a:rPr lang="en-GB">
                <a:solidFill>
                  <a:srgbClr val="0D405F"/>
                </a:solidFill>
                <a:highlight>
                  <a:srgbClr val="FFFFFF"/>
                </a:highlight>
              </a:rPr>
              <a:t>Die eidesstattliche Erklärung kannst du als allerletzte Seite deiner </a:t>
            </a:r>
            <a:r>
              <a:rPr lang="en-GB">
                <a:solidFill>
                  <a:srgbClr val="1F80E8"/>
                </a:solidFill>
                <a:highlight>
                  <a:srgbClr val="FFFFFF"/>
                </a:highlight>
                <a:uFill>
                  <a:noFill/>
                </a:uFill>
                <a:hlinkClick r:id="rId2">
                  <a:extLst>
                    <a:ext uri="{A12FA001-AC4F-418D-AE19-62706E023703}">
                      <ahyp:hlinkClr val="tx"/>
                    </a:ext>
                  </a:extLst>
                </a:hlinkClick>
              </a:rPr>
              <a:t>Hausarbeit</a:t>
            </a:r>
            <a:r>
              <a:rPr lang="en-GB">
                <a:solidFill>
                  <a:srgbClr val="0D405F"/>
                </a:solidFill>
                <a:highlight>
                  <a:srgbClr val="FFFFFF"/>
                </a:highlight>
              </a:rPr>
              <a:t> einfügen.</a:t>
            </a:r>
            <a:br>
              <a:rPr lang="en-GB">
                <a:solidFill>
                  <a:srgbClr val="0D405F"/>
                </a:solidFill>
                <a:highlight>
                  <a:srgbClr val="FFFFFF"/>
                </a:highlight>
              </a:rPr>
            </a:br>
            <a:r>
              <a:rPr lang="en-GB">
                <a:solidFill>
                  <a:srgbClr val="0D405F"/>
                </a:solidFill>
                <a:highlight>
                  <a:srgbClr val="FFFFFF"/>
                </a:highlight>
              </a:rPr>
              <a:t>Da sie noch hinter dem </a:t>
            </a:r>
            <a:r>
              <a:rPr lang="en-GB">
                <a:solidFill>
                  <a:srgbClr val="1F80E8"/>
                </a:solidFill>
                <a:highlight>
                  <a:srgbClr val="FFFFFF"/>
                </a:highlight>
                <a:uFill>
                  <a:noFill/>
                </a:uFill>
                <a:hlinkClick r:id="rId3">
                  <a:extLst>
                    <a:ext uri="{A12FA001-AC4F-418D-AE19-62706E023703}">
                      <ahyp:hlinkClr val="tx"/>
                    </a:ext>
                  </a:extLst>
                </a:hlinkClick>
              </a:rPr>
              <a:t>Literaturverzeichnis</a:t>
            </a:r>
            <a:r>
              <a:rPr lang="en-GB">
                <a:solidFill>
                  <a:srgbClr val="0D405F"/>
                </a:solidFill>
                <a:highlight>
                  <a:srgbClr val="FFFFFF"/>
                </a:highlight>
              </a:rPr>
              <a:t> steht, muss sie auch nicht im </a:t>
            </a:r>
            <a:r>
              <a:rPr lang="en-GB">
                <a:solidFill>
                  <a:srgbClr val="1F80E8"/>
                </a:solidFill>
                <a:highlight>
                  <a:srgbClr val="FFFFFF"/>
                </a:highlight>
                <a:uFill>
                  <a:noFill/>
                </a:uFill>
                <a:hlinkClick r:id="rId4">
                  <a:extLst>
                    <a:ext uri="{A12FA001-AC4F-418D-AE19-62706E023703}">
                      <ahyp:hlinkClr val="tx"/>
                    </a:ext>
                  </a:extLst>
                </a:hlinkClick>
              </a:rPr>
              <a:t>Inhaltsverzeichnis </a:t>
            </a:r>
            <a:r>
              <a:rPr lang="en-GB">
                <a:solidFill>
                  <a:srgbClr val="0D405F"/>
                </a:solidFill>
                <a:highlight>
                  <a:srgbClr val="FFFFFF"/>
                </a:highlight>
              </a:rPr>
              <a:t>aufgeführt werden. </a:t>
            </a:r>
            <a:br>
              <a:rPr lang="en-GB">
                <a:solidFill>
                  <a:srgbClr val="0D405F"/>
                </a:solidFill>
                <a:highlight>
                  <a:srgbClr val="FFFFFF"/>
                </a:highlight>
              </a:rPr>
            </a:br>
            <a:br>
              <a:rPr lang="en-GB">
                <a:solidFill>
                  <a:srgbClr val="0D405F"/>
                </a:solidFill>
                <a:highlight>
                  <a:srgbClr val="FFFFFF"/>
                </a:highlight>
              </a:rPr>
            </a:br>
            <a:r>
              <a:rPr lang="en-GB">
                <a:solidFill>
                  <a:srgbClr val="0D405F"/>
                </a:solidFill>
                <a:highlight>
                  <a:srgbClr val="FFFFFF"/>
                </a:highlight>
              </a:rPr>
              <a:t>Wichtig ist, nicht zu vergessen, den Ort und das Datum anzugeben sowie die eidesstattliche Erklärung zu unterschreiben.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80c172e189_3_1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0c172e189_3_1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Die genauen sprachlichen Vorgaben für deine Hausarbeit können je nach Kurs abweichen und sollten mit deiner Lehrkraft abgesprochen werden.</a:t>
            </a:r>
            <a:endParaRPr/>
          </a:p>
          <a:p>
            <a:pPr indent="0" lvl="0" marL="0" rtl="0" algn="l">
              <a:lnSpc>
                <a:spcPct val="115000"/>
              </a:lnSpc>
              <a:spcBef>
                <a:spcPts val="0"/>
              </a:spcBef>
              <a:spcAft>
                <a:spcPts val="0"/>
              </a:spcAft>
              <a:buNone/>
            </a:pPr>
            <a:r>
              <a:rPr lang="en-GB"/>
              <a:t>Dennoch ist es wichtig, die Grundlagen des akademischen Schreibens einzuhalten.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851ca83c5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51ca83c5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851ca83c59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51ca83c5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51ca83c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51ca83c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80c172e189_3_7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80c172e189_3_7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80c172e189_3_8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0c172e189_3_8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Eine Hausarbeit gliedert sich in der Regel in Einleitung, Hauptteil und Fazit. Zusätzlich zum Textteil beginnt eine Hausarbeit mit Deckblatt und Inhaltsverzeichnis. Sie schließt mit einem Literaturverzeichnis sowie häufig mit einer eidesstattlichen Erklärung ab.</a:t>
            </a:r>
            <a:endParaRPr/>
          </a:p>
          <a:p>
            <a:pPr indent="0" lvl="0" marL="0" rtl="0" algn="l">
              <a:spcBef>
                <a:spcPts val="0"/>
              </a:spcBef>
              <a:spcAft>
                <a:spcPts val="0"/>
              </a:spcAft>
              <a:buNone/>
            </a:pPr>
            <a:r>
              <a:rPr lang="en-GB"/>
              <a:t>Wichtig bei deinem Textteil ist, dass ein roter Faden erkennbar ist.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851ca83c5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51ca83c5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0c172e189_3_9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0c172e189_3_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Wie genau deine Gliederung aussieht, hängt von deiner konkreten Aufgabenstellung sowie dem vorgegebenen Umfang ab. </a:t>
            </a:r>
            <a:endParaRPr/>
          </a:p>
          <a:p>
            <a:pPr indent="0" lvl="0" marL="0" rtl="0" algn="l">
              <a:spcBef>
                <a:spcPts val="0"/>
              </a:spcBef>
              <a:spcAft>
                <a:spcPts val="0"/>
              </a:spcAft>
              <a:buNone/>
            </a:pPr>
            <a:r>
              <a:rPr lang="en-GB"/>
              <a:t>So kann eine Gliederung zum Beispiel aussehen.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0c172e189_3_9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0c172e189_3_9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Die </a:t>
            </a:r>
            <a:r>
              <a:rPr lang="en-GB" u="sng">
                <a:solidFill>
                  <a:schemeClr val="hlink"/>
                </a:solidFill>
                <a:hlinkClick r:id="rId2"/>
              </a:rPr>
              <a:t>Einleitung</a:t>
            </a:r>
            <a:r>
              <a:rPr lang="en-GB"/>
              <a:t> muss den Leser auf den Inhalt der Hausarbeit neugierig machen. Dabei kann es hilfreich sein, einen persönlichen Bezug herzustellen oder auf aktuelle Ereignisse zu verweisen.</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0c172e189_3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0c172e189_3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1B2B68"/>
                </a:solidFill>
              </a:rPr>
              <a:t>Der Hauptteil ist der Kern deiner Hausarbeit. Hier präsentierst du deine Argumentation in logischer Reihenfolge. </a:t>
            </a:r>
            <a:endParaRPr>
              <a:solidFill>
                <a:srgbClr val="1B2B68"/>
              </a:solidFill>
            </a:endParaRPr>
          </a:p>
          <a:p>
            <a:pPr indent="0" lvl="0" marL="0" rtl="0" algn="l">
              <a:lnSpc>
                <a:spcPct val="115000"/>
              </a:lnSpc>
              <a:spcBef>
                <a:spcPts val="1600"/>
              </a:spcBef>
              <a:spcAft>
                <a:spcPts val="0"/>
              </a:spcAft>
              <a:buNone/>
            </a:pPr>
            <a:r>
              <a:rPr lang="en-GB">
                <a:solidFill>
                  <a:srgbClr val="1B2B68"/>
                </a:solidFill>
              </a:rPr>
              <a:t>Die genaue Struktur kann je nach Thema und Fragestellung unterschiedlich aussehen.  </a:t>
            </a:r>
            <a:br>
              <a:rPr lang="en-GB">
                <a:solidFill>
                  <a:srgbClr val="1B2B68"/>
                </a:solidFill>
              </a:rPr>
            </a:br>
            <a:r>
              <a:rPr lang="en-GB">
                <a:solidFill>
                  <a:srgbClr val="1B2B68"/>
                </a:solidFill>
              </a:rPr>
              <a:t>Die Grundstruktur sieht in der Regel so aus. </a:t>
            </a:r>
            <a:endParaRPr>
              <a:solidFill>
                <a:srgbClr val="1B2B68"/>
              </a:solidFill>
            </a:endParaRPr>
          </a:p>
          <a:p>
            <a:pPr indent="0" lvl="0" marL="0" rtl="0" algn="l">
              <a:lnSpc>
                <a:spcPct val="115000"/>
              </a:lnSpc>
              <a:spcBef>
                <a:spcPts val="1600"/>
              </a:spcBef>
              <a:spcAft>
                <a:spcPts val="1600"/>
              </a:spcAft>
              <a:buNone/>
            </a:pPr>
            <a:r>
              <a:rPr lang="en-GB"/>
              <a:t>Je nachdem, ob deine Hausarbeit einen methodischen Teil hat oder rein theoretisch ist, können einige Gliederungspunkte wegfallen (z. B. Diskussion) oder zusätzliche dazukommen (z. B. Methodik).</a:t>
            </a:r>
            <a:endParaRPr>
              <a:solidFill>
                <a:srgbClr val="1B2B68"/>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0c172e189_3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0c172e189_3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Am Anfang deines Hauptteils solltest du die für die Hausarbeit relevanten Begriffe definieren und eingrenzen. Dadurch gehst du sicher, dass du die fachspezifischen Begriffe korrekt einsetzt und Unklarheiten vermeidest.</a:t>
            </a:r>
            <a:endParaRPr/>
          </a:p>
          <a:p>
            <a:pPr indent="0" lvl="0" marL="0" rtl="0" algn="l">
              <a:lnSpc>
                <a:spcPct val="115000"/>
              </a:lnSpc>
              <a:spcBef>
                <a:spcPts val="0"/>
              </a:spcBef>
              <a:spcAft>
                <a:spcPts val="1600"/>
              </a:spcAft>
              <a:buNone/>
            </a:pPr>
            <a:r>
              <a:t/>
            </a:r>
            <a:endParaRPr>
              <a:solidFill>
                <a:srgbClr val="1B2B68"/>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0c172e189_3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0c172e189_3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Als Grundlage für deine Argumentation kannst du relevante Theorien und Konzepte im Hauptteil deiner Hausarbeit vorstellen.</a:t>
            </a:r>
            <a:endParaRPr/>
          </a:p>
          <a:p>
            <a:pPr indent="0" lvl="0" marL="0" rtl="0" algn="l">
              <a:lnSpc>
                <a:spcPct val="115000"/>
              </a:lnSpc>
              <a:spcBef>
                <a:spcPts val="0"/>
              </a:spcBef>
              <a:spcAft>
                <a:spcPts val="0"/>
              </a:spcAft>
              <a:buNone/>
            </a:pPr>
            <a:r>
              <a:rPr lang="en-GB"/>
              <a:t>Wichtig dabei ist, dass du alle verwendeten fremden Informationen mit einer Quellenangabe belegst. Verwende einen einheitlichen Zitierstil und liste alle Quellen in deinem Literaturverzeichnis auf. Andernfalls begehst du ein Plagiat.</a:t>
            </a:r>
            <a:endParaRPr sz="1300">
              <a:solidFill>
                <a:srgbClr val="1B2B68"/>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s://www.scribbr.de/lektorat-korrekturlesen/deutsche-abschlussarbeit/?utm_source=lecture-slides&amp;utm_medium=google-docs&amp;utm_campaign=apa-7th-edition" TargetMode="External"/><Relationship Id="rId4" Type="http://schemas.openxmlformats.org/officeDocument/2006/relationships/hyperlink" Target="https://www.scribbr.de/plagiatspruefung/?utm_source=lecture-slides&amp;utm_medium=google-docs&amp;utm_campaign=apa-7th-edition" TargetMode="External"/><Relationship Id="rId5" Type="http://schemas.openxmlformats.org/officeDocument/2006/relationships/hyperlink" Target="https://www.scribbr.de/zitieren/literaturverzeichnis-erstellen/" TargetMode="External"/><Relationship Id="rId6" Type="http://schemas.openxmlformats.org/officeDocument/2006/relationships/hyperlink" Target="https://www.scribbr.de/wissensdatenbank/?utm_source=lecture-slides&amp;utm_medium=google-docs&amp;utm_campaign=apa-7th-edition" TargetMode="External"/><Relationship Id="rId7" Type="http://schemas.openxmlformats.org/officeDocument/2006/relationships/hyperlink" Target="https://www.youtube.com/c/scribbr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0" y="628725"/>
            <a:ext cx="7417800" cy="170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Aufbau und Gliederung </a:t>
            </a:r>
            <a:endParaRPr/>
          </a:p>
        </p:txBody>
      </p:sp>
      <p:sp>
        <p:nvSpPr>
          <p:cNvPr id="73" name="Google Shape;73;p23"/>
          <p:cNvSpPr txBox="1"/>
          <p:nvPr>
            <p:ph idx="1" type="subTitle"/>
          </p:nvPr>
        </p:nvSpPr>
        <p:spPr>
          <a:xfrm>
            <a:off x="997250" y="262587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Für eine Hausarbeit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Hauptteil</a:t>
            </a:r>
            <a:endParaRPr/>
          </a:p>
        </p:txBody>
      </p:sp>
      <p:sp>
        <p:nvSpPr>
          <p:cNvPr id="138" name="Google Shape;138;p32"/>
          <p:cNvSpPr txBox="1"/>
          <p:nvPr>
            <p:ph idx="1" type="body"/>
          </p:nvPr>
        </p:nvSpPr>
        <p:spPr>
          <a:xfrm>
            <a:off x="1236475" y="1187204"/>
            <a:ext cx="7200000" cy="2424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3"/>
            </a:pPr>
            <a:r>
              <a:rPr b="1" lang="en-GB"/>
              <a:t>Analyse</a:t>
            </a:r>
            <a:br>
              <a:rPr b="1" lang="en-GB"/>
            </a:br>
            <a:endParaRPr b="1"/>
          </a:p>
          <a:p>
            <a:pPr indent="-342900" lvl="0" marL="457200" rtl="0" algn="l">
              <a:spcBef>
                <a:spcPts val="0"/>
              </a:spcBef>
              <a:spcAft>
                <a:spcPts val="0"/>
              </a:spcAft>
              <a:buSzPts val="1800"/>
              <a:buChar char="●"/>
            </a:pPr>
            <a:r>
              <a:rPr lang="en-GB"/>
              <a:t>logischer Aufbau deiner Argumentation </a:t>
            </a:r>
            <a:endParaRPr/>
          </a:p>
          <a:p>
            <a:pPr indent="-342900" lvl="0" marL="457200" rtl="0" algn="l">
              <a:spcBef>
                <a:spcPts val="0"/>
              </a:spcBef>
              <a:spcAft>
                <a:spcPts val="0"/>
              </a:spcAft>
              <a:buSzPts val="1800"/>
              <a:buChar char="●"/>
            </a:pPr>
            <a:r>
              <a:rPr lang="en-GB"/>
              <a:t>Betrachtung deiner Fragestellung aus verschiedenen Perspektiven </a:t>
            </a:r>
            <a:endParaRPr/>
          </a:p>
          <a:p>
            <a:pPr indent="-342900" lvl="0" marL="457200" rtl="0" algn="l">
              <a:spcBef>
                <a:spcPts val="0"/>
              </a:spcBef>
              <a:spcAft>
                <a:spcPts val="0"/>
              </a:spcAft>
              <a:buSzPts val="1800"/>
              <a:buChar char="●"/>
            </a:pPr>
            <a:r>
              <a:rPr lang="en-GB"/>
              <a:t>Bestärkung deiner Argumentation mit Fakten aus Quellen, Beispielen und Ergebnissen</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Hauptteil</a:t>
            </a:r>
            <a:endParaRPr/>
          </a:p>
        </p:txBody>
      </p:sp>
      <p:sp>
        <p:nvSpPr>
          <p:cNvPr id="144" name="Google Shape;144;p33"/>
          <p:cNvSpPr txBox="1"/>
          <p:nvPr>
            <p:ph idx="1" type="body"/>
          </p:nvPr>
        </p:nvSpPr>
        <p:spPr>
          <a:xfrm>
            <a:off x="1236475" y="1187204"/>
            <a:ext cx="7200000" cy="2424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4"/>
            </a:pPr>
            <a:r>
              <a:rPr b="1" lang="en-GB"/>
              <a:t>Kritische Betrachtung und Diskussion</a:t>
            </a:r>
            <a:br>
              <a:rPr b="1" lang="en-GB"/>
            </a:br>
            <a:endParaRPr b="1"/>
          </a:p>
          <a:p>
            <a:pPr indent="-342900" lvl="0" marL="457200" rtl="0" algn="l">
              <a:spcBef>
                <a:spcPts val="0"/>
              </a:spcBef>
              <a:spcAft>
                <a:spcPts val="0"/>
              </a:spcAft>
              <a:buSzPts val="1800"/>
              <a:buChar char="●"/>
            </a:pPr>
            <a:r>
              <a:rPr lang="en-GB"/>
              <a:t>Kritische Betrachtung deiner vorangegangenen Analyse </a:t>
            </a:r>
            <a:endParaRPr/>
          </a:p>
          <a:p>
            <a:pPr indent="-342900" lvl="0" marL="457200" rtl="0" algn="l">
              <a:spcBef>
                <a:spcPts val="0"/>
              </a:spcBef>
              <a:spcAft>
                <a:spcPts val="0"/>
              </a:spcAft>
              <a:buSzPts val="1800"/>
              <a:buChar char="●"/>
            </a:pPr>
            <a:r>
              <a:rPr lang="en-GB"/>
              <a:t>Diskussion deiner Ergebnisse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Fazit</a:t>
            </a:r>
            <a:endParaRPr/>
          </a:p>
        </p:txBody>
      </p:sp>
      <p:sp>
        <p:nvSpPr>
          <p:cNvPr id="150" name="Google Shape;150;p34"/>
          <p:cNvSpPr txBox="1"/>
          <p:nvPr>
            <p:ph idx="1" type="body"/>
          </p:nvPr>
        </p:nvSpPr>
        <p:spPr>
          <a:xfrm>
            <a:off x="1165775" y="1152475"/>
            <a:ext cx="7200000" cy="20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Das Fazit hat folgende Bestandteile: </a:t>
            </a:r>
            <a:endParaRPr/>
          </a:p>
          <a:p>
            <a:pPr indent="-342900" lvl="0" marL="457200" rtl="0" algn="l">
              <a:spcBef>
                <a:spcPts val="1600"/>
              </a:spcBef>
              <a:spcAft>
                <a:spcPts val="0"/>
              </a:spcAft>
              <a:buClr>
                <a:schemeClr val="accent2"/>
              </a:buClr>
              <a:buSzPts val="1800"/>
              <a:buChar char="✓"/>
            </a:pPr>
            <a:r>
              <a:rPr lang="en-GB"/>
              <a:t>präzise Zusammenfassung des Hauptteils</a:t>
            </a:r>
            <a:endParaRPr/>
          </a:p>
          <a:p>
            <a:pPr indent="-342900" lvl="0" marL="457200" rtl="0" algn="l">
              <a:spcBef>
                <a:spcPts val="0"/>
              </a:spcBef>
              <a:spcAft>
                <a:spcPts val="0"/>
              </a:spcAft>
              <a:buClr>
                <a:schemeClr val="accent2"/>
              </a:buClr>
              <a:buSzPts val="1800"/>
              <a:buChar char="✓"/>
            </a:pPr>
            <a:r>
              <a:rPr lang="en-GB"/>
              <a:t>Erläuterung, inwiefern das Ziel erreicht wurde </a:t>
            </a:r>
            <a:br>
              <a:rPr lang="en-GB"/>
            </a:br>
            <a:endParaRPr/>
          </a:p>
          <a:p>
            <a:pPr indent="-342900" lvl="0" marL="457200" rtl="0" algn="l">
              <a:spcBef>
                <a:spcPts val="0"/>
              </a:spcBef>
              <a:spcAft>
                <a:spcPts val="0"/>
              </a:spcAft>
              <a:buClr>
                <a:schemeClr val="accent1"/>
              </a:buClr>
              <a:buSzPts val="1800"/>
              <a:buChar char="X"/>
            </a:pPr>
            <a:r>
              <a:rPr lang="en-GB"/>
              <a:t>keine neuen Informationen</a:t>
            </a:r>
            <a:endParaRPr/>
          </a:p>
        </p:txBody>
      </p:sp>
      <p:sp>
        <p:nvSpPr>
          <p:cNvPr id="151" name="Google Shape;151;p34"/>
          <p:cNvSpPr txBox="1"/>
          <p:nvPr/>
        </p:nvSpPr>
        <p:spPr>
          <a:xfrm>
            <a:off x="1236475" y="3419350"/>
            <a:ext cx="6595200" cy="819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1B2B68"/>
                </a:solidFill>
                <a:latin typeface="Open Sans"/>
                <a:ea typeface="Open Sans"/>
                <a:cs typeface="Open Sans"/>
                <a:sym typeface="Open Sans"/>
              </a:rPr>
              <a:t>Das Fazit macht ungefähr 10 % (ca. 1–2 Seiten) der Hausarbeit aus.</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Deckblatt</a:t>
            </a:r>
            <a:endParaRPr/>
          </a:p>
        </p:txBody>
      </p:sp>
      <p:sp>
        <p:nvSpPr>
          <p:cNvPr id="157" name="Google Shape;157;p35"/>
          <p:cNvSpPr txBox="1"/>
          <p:nvPr>
            <p:ph idx="1" type="body"/>
          </p:nvPr>
        </p:nvSpPr>
        <p:spPr>
          <a:xfrm>
            <a:off x="1173625" y="1162025"/>
            <a:ext cx="7444500" cy="313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Dein Deckblatt sollte die folgenden Angaben enthalten:</a:t>
            </a:r>
            <a:endParaRPr/>
          </a:p>
          <a:p>
            <a:pPr indent="-342900" lvl="0" marL="457200" rtl="0" algn="l">
              <a:spcBef>
                <a:spcPts val="1600"/>
              </a:spcBef>
              <a:spcAft>
                <a:spcPts val="0"/>
              </a:spcAft>
              <a:buClr>
                <a:schemeClr val="accent2"/>
              </a:buClr>
              <a:buSzPts val="1800"/>
              <a:buChar char="✓"/>
            </a:pPr>
            <a:r>
              <a:rPr lang="en-GB"/>
              <a:t>Titel der Hausarbeit</a:t>
            </a:r>
            <a:endParaRPr/>
          </a:p>
          <a:p>
            <a:pPr indent="-342900" lvl="0" marL="457200" rtl="0" algn="l">
              <a:spcBef>
                <a:spcPts val="0"/>
              </a:spcBef>
              <a:spcAft>
                <a:spcPts val="0"/>
              </a:spcAft>
              <a:buClr>
                <a:schemeClr val="accent2"/>
              </a:buClr>
              <a:buSzPts val="1800"/>
              <a:buChar char="✓"/>
            </a:pPr>
            <a:r>
              <a:rPr lang="en-GB"/>
              <a:t>Name und ggf. Logo der Hochschule </a:t>
            </a:r>
            <a:endParaRPr/>
          </a:p>
          <a:p>
            <a:pPr indent="-342900" lvl="0" marL="457200" rtl="0" algn="l">
              <a:spcBef>
                <a:spcPts val="0"/>
              </a:spcBef>
              <a:spcAft>
                <a:spcPts val="0"/>
              </a:spcAft>
              <a:buClr>
                <a:schemeClr val="accent2"/>
              </a:buClr>
              <a:buSzPts val="1800"/>
              <a:buChar char="✓"/>
            </a:pPr>
            <a:r>
              <a:rPr lang="en-GB"/>
              <a:t>Name des Studiengangs, der Fa</a:t>
            </a:r>
            <a:r>
              <a:rPr lang="en-GB"/>
              <a:t>kultät, </a:t>
            </a:r>
            <a:r>
              <a:rPr lang="en-GB"/>
              <a:t>sowie das Fachsemester</a:t>
            </a:r>
            <a:endParaRPr/>
          </a:p>
          <a:p>
            <a:pPr indent="-342900" lvl="0" marL="457200" rtl="0" algn="l">
              <a:spcBef>
                <a:spcPts val="0"/>
              </a:spcBef>
              <a:spcAft>
                <a:spcPts val="0"/>
              </a:spcAft>
              <a:buClr>
                <a:schemeClr val="accent2"/>
              </a:buClr>
              <a:buSzPts val="1800"/>
              <a:buChar char="✓"/>
            </a:pPr>
            <a:r>
              <a:rPr lang="en-GB"/>
              <a:t>Name des Kurses oder Seminars </a:t>
            </a:r>
            <a:endParaRPr/>
          </a:p>
          <a:p>
            <a:pPr indent="-342900" lvl="0" marL="457200" rtl="0" algn="l">
              <a:spcBef>
                <a:spcPts val="0"/>
              </a:spcBef>
              <a:spcAft>
                <a:spcPts val="0"/>
              </a:spcAft>
              <a:buClr>
                <a:schemeClr val="accent2"/>
              </a:buClr>
              <a:buSzPts val="1800"/>
              <a:buChar char="✓"/>
            </a:pPr>
            <a:r>
              <a:rPr lang="en-GB"/>
              <a:t>Name der betreuenden Lehrkraft </a:t>
            </a:r>
            <a:endParaRPr/>
          </a:p>
          <a:p>
            <a:pPr indent="-342900" lvl="0" marL="457200" rtl="0" algn="l">
              <a:spcBef>
                <a:spcPts val="0"/>
              </a:spcBef>
              <a:spcAft>
                <a:spcPts val="0"/>
              </a:spcAft>
              <a:buClr>
                <a:schemeClr val="accent2"/>
              </a:buClr>
              <a:buSzPts val="1800"/>
              <a:buChar char="✓"/>
            </a:pPr>
            <a:r>
              <a:rPr lang="en-GB"/>
              <a:t>Dein Name und deine Kontaktdaten</a:t>
            </a:r>
            <a:endParaRPr/>
          </a:p>
          <a:p>
            <a:pPr indent="-342900" lvl="0" marL="457200" rtl="0" algn="l">
              <a:spcBef>
                <a:spcPts val="0"/>
              </a:spcBef>
              <a:spcAft>
                <a:spcPts val="0"/>
              </a:spcAft>
              <a:buClr>
                <a:schemeClr val="accent2"/>
              </a:buClr>
              <a:buSzPts val="1800"/>
              <a:buChar char="✓"/>
            </a:pPr>
            <a:r>
              <a:rPr lang="en-GB"/>
              <a:t>Deine Matrikelnummer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Inhaltsverzeichnis</a:t>
            </a:r>
            <a:endParaRPr/>
          </a:p>
        </p:txBody>
      </p:sp>
      <p:sp>
        <p:nvSpPr>
          <p:cNvPr id="163" name="Google Shape;163;p36"/>
          <p:cNvSpPr txBox="1"/>
          <p:nvPr>
            <p:ph idx="1" type="body"/>
          </p:nvPr>
        </p:nvSpPr>
        <p:spPr>
          <a:xfrm>
            <a:off x="5446500" y="1528375"/>
            <a:ext cx="3319500" cy="2889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accent2"/>
              </a:buClr>
              <a:buSzPts val="1400"/>
              <a:buChar char="✓"/>
            </a:pPr>
            <a:r>
              <a:rPr lang="en-GB" sz="1400"/>
              <a:t>Im Inhaltsverzeichnis werden sämtliche Kapitel und Unterkapitel aufgelistet.</a:t>
            </a:r>
            <a:endParaRPr sz="1400"/>
          </a:p>
          <a:p>
            <a:pPr indent="-317500" lvl="0" marL="457200" rtl="0" algn="l">
              <a:spcBef>
                <a:spcPts val="800"/>
              </a:spcBef>
              <a:spcAft>
                <a:spcPts val="0"/>
              </a:spcAft>
              <a:buClr>
                <a:schemeClr val="accent2"/>
              </a:buClr>
              <a:buSzPts val="1400"/>
              <a:buChar char="✓"/>
            </a:pPr>
            <a:r>
              <a:rPr lang="en-GB" sz="1400"/>
              <a:t>Verzeichnisse und Anhänge können mit römischen Seitenzahlen versehen werden.</a:t>
            </a:r>
            <a:endParaRPr sz="1400"/>
          </a:p>
          <a:p>
            <a:pPr indent="-317500" lvl="0" marL="457200" rtl="0" algn="l">
              <a:spcBef>
                <a:spcPts val="800"/>
              </a:spcBef>
              <a:spcAft>
                <a:spcPts val="0"/>
              </a:spcAft>
              <a:buClr>
                <a:schemeClr val="accent2"/>
              </a:buClr>
              <a:buSzPts val="1400"/>
              <a:buChar char="✓"/>
            </a:pPr>
            <a:r>
              <a:rPr lang="en-GB" sz="1400"/>
              <a:t>Die Einleitung startet mit der Seitenzahl 1.</a:t>
            </a:r>
            <a:endParaRPr sz="1400"/>
          </a:p>
          <a:p>
            <a:pPr indent="0" lvl="0" marL="0" rtl="0" algn="l">
              <a:spcBef>
                <a:spcPts val="800"/>
              </a:spcBef>
              <a:spcAft>
                <a:spcPts val="800"/>
              </a:spcAft>
              <a:buNone/>
            </a:pPr>
            <a:r>
              <a:t/>
            </a:r>
            <a:endParaRPr/>
          </a:p>
        </p:txBody>
      </p:sp>
      <p:grpSp>
        <p:nvGrpSpPr>
          <p:cNvPr id="164" name="Google Shape;164;p36"/>
          <p:cNvGrpSpPr/>
          <p:nvPr/>
        </p:nvGrpSpPr>
        <p:grpSpPr>
          <a:xfrm>
            <a:off x="721375" y="1222150"/>
            <a:ext cx="4608650" cy="3658325"/>
            <a:chOff x="3643400" y="917200"/>
            <a:chExt cx="4608650" cy="3658325"/>
          </a:xfrm>
        </p:grpSpPr>
        <p:pic>
          <p:nvPicPr>
            <p:cNvPr id="165" name="Google Shape;165;p36"/>
            <p:cNvPicPr preferRelativeResize="0"/>
            <p:nvPr/>
          </p:nvPicPr>
          <p:blipFill>
            <a:blip r:embed="rId3">
              <a:alphaModFix/>
            </a:blip>
            <a:stretch>
              <a:fillRect/>
            </a:stretch>
          </p:blipFill>
          <p:spPr>
            <a:xfrm>
              <a:off x="3643400" y="917200"/>
              <a:ext cx="4608650" cy="3658325"/>
            </a:xfrm>
            <a:prstGeom prst="rect">
              <a:avLst/>
            </a:prstGeom>
            <a:noFill/>
            <a:ln>
              <a:noFill/>
            </a:ln>
          </p:spPr>
        </p:pic>
        <p:sp>
          <p:nvSpPr>
            <p:cNvPr id="166" name="Google Shape;166;p36"/>
            <p:cNvSpPr/>
            <p:nvPr/>
          </p:nvSpPr>
          <p:spPr>
            <a:xfrm>
              <a:off x="6702325" y="1165350"/>
              <a:ext cx="1079100" cy="572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Literaturverzeichnis </a:t>
            </a:r>
            <a:endParaRPr/>
          </a:p>
        </p:txBody>
      </p:sp>
      <p:sp>
        <p:nvSpPr>
          <p:cNvPr id="172" name="Google Shape;172;p37"/>
          <p:cNvSpPr txBox="1"/>
          <p:nvPr>
            <p:ph idx="1" type="body"/>
          </p:nvPr>
        </p:nvSpPr>
        <p:spPr>
          <a:xfrm>
            <a:off x="1173600" y="1165351"/>
            <a:ext cx="7200000" cy="27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Mache zu jeder Quelle die folgenden Angaben:</a:t>
            </a:r>
            <a:endParaRPr/>
          </a:p>
          <a:p>
            <a:pPr indent="-342900" lvl="0" marL="457200" rtl="0" algn="l">
              <a:spcBef>
                <a:spcPts val="1600"/>
              </a:spcBef>
              <a:spcAft>
                <a:spcPts val="0"/>
              </a:spcAft>
              <a:buClr>
                <a:schemeClr val="accent2"/>
              </a:buClr>
              <a:buSzPts val="1800"/>
              <a:buChar char="✓"/>
            </a:pPr>
            <a:r>
              <a:rPr lang="en-GB"/>
              <a:t>Autorenschaft</a:t>
            </a:r>
            <a:endParaRPr/>
          </a:p>
          <a:p>
            <a:pPr indent="-342900" lvl="0" marL="457200" rtl="0" algn="l">
              <a:spcBef>
                <a:spcPts val="0"/>
              </a:spcBef>
              <a:spcAft>
                <a:spcPts val="0"/>
              </a:spcAft>
              <a:buClr>
                <a:schemeClr val="accent2"/>
              </a:buClr>
              <a:buSzPts val="1800"/>
              <a:buChar char="✓"/>
            </a:pPr>
            <a:r>
              <a:rPr lang="en-GB"/>
              <a:t>Titel </a:t>
            </a:r>
            <a:endParaRPr/>
          </a:p>
          <a:p>
            <a:pPr indent="-342900" lvl="0" marL="457200" rtl="0" algn="l">
              <a:spcBef>
                <a:spcPts val="0"/>
              </a:spcBef>
              <a:spcAft>
                <a:spcPts val="0"/>
              </a:spcAft>
              <a:buClr>
                <a:schemeClr val="accent2"/>
              </a:buClr>
              <a:buSzPts val="1800"/>
              <a:buChar char="✓"/>
            </a:pPr>
            <a:r>
              <a:rPr lang="en-GB"/>
              <a:t>Erscheinungsjahr und -ort </a:t>
            </a:r>
            <a:endParaRPr/>
          </a:p>
          <a:p>
            <a:pPr indent="-342900" lvl="0" marL="457200" rtl="0" algn="l">
              <a:spcBef>
                <a:spcPts val="0"/>
              </a:spcBef>
              <a:spcAft>
                <a:spcPts val="0"/>
              </a:spcAft>
              <a:buClr>
                <a:schemeClr val="accent2"/>
              </a:buClr>
              <a:buSzPts val="1800"/>
              <a:buChar char="✓"/>
            </a:pPr>
            <a:r>
              <a:rPr lang="en-GB"/>
              <a:t>Verlag </a:t>
            </a:r>
            <a:endParaRPr/>
          </a:p>
          <a:p>
            <a:pPr indent="-342900" lvl="0" marL="457200" rtl="0" algn="l">
              <a:spcBef>
                <a:spcPts val="0"/>
              </a:spcBef>
              <a:spcAft>
                <a:spcPts val="0"/>
              </a:spcAft>
              <a:buClr>
                <a:schemeClr val="accent2"/>
              </a:buClr>
              <a:buSzPts val="1800"/>
              <a:buChar char="✓"/>
            </a:pPr>
            <a:r>
              <a:rPr lang="en-GB"/>
              <a:t>ggf. herausgegeben von </a:t>
            </a:r>
            <a:endParaRPr/>
          </a:p>
          <a:p>
            <a:pPr indent="-342900" lvl="0" marL="457200" rtl="0" algn="l">
              <a:spcBef>
                <a:spcPts val="0"/>
              </a:spcBef>
              <a:spcAft>
                <a:spcPts val="0"/>
              </a:spcAft>
              <a:buClr>
                <a:schemeClr val="accent2"/>
              </a:buClr>
              <a:buSzPts val="1800"/>
              <a:buChar char="✓"/>
            </a:pPr>
            <a:r>
              <a:rPr lang="en-GB"/>
              <a:t>Auflage </a:t>
            </a:r>
            <a:endParaRPr/>
          </a:p>
        </p:txBody>
      </p:sp>
      <p:sp>
        <p:nvSpPr>
          <p:cNvPr id="173" name="Google Shape;173;p37"/>
          <p:cNvSpPr txBox="1"/>
          <p:nvPr/>
        </p:nvSpPr>
        <p:spPr>
          <a:xfrm>
            <a:off x="1173600" y="3890850"/>
            <a:ext cx="48561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1B2B68"/>
                </a:solidFill>
                <a:latin typeface="Open Sans"/>
                <a:ea typeface="Open Sans"/>
                <a:cs typeface="Open Sans"/>
                <a:sym typeface="Open Sans"/>
              </a:rPr>
              <a:t>❗</a:t>
            </a:r>
            <a:r>
              <a:rPr lang="en-GB" sz="1800">
                <a:solidFill>
                  <a:srgbClr val="1B2B68"/>
                </a:solidFill>
                <a:latin typeface="Open Sans"/>
                <a:ea typeface="Open Sans"/>
                <a:cs typeface="Open Sans"/>
                <a:sym typeface="Open Sans"/>
              </a:rPr>
              <a:t>Achte auf einen einheitlichen Zitierstil.</a:t>
            </a:r>
            <a:endParaRPr>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Eidesstattliche Erklärung </a:t>
            </a:r>
            <a:endParaRPr/>
          </a:p>
        </p:txBody>
      </p:sp>
      <p:sp>
        <p:nvSpPr>
          <p:cNvPr id="179" name="Google Shape;179;p38"/>
          <p:cNvSpPr txBox="1"/>
          <p:nvPr>
            <p:ph idx="1" type="body"/>
          </p:nvPr>
        </p:nvSpPr>
        <p:spPr>
          <a:xfrm>
            <a:off x="1173600" y="1165350"/>
            <a:ext cx="7200000" cy="19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Mit der eidesstattlichen Erklärung versicherst du, ... </a:t>
            </a:r>
            <a:br>
              <a:rPr lang="en-GB"/>
            </a:br>
            <a:endParaRPr/>
          </a:p>
          <a:p>
            <a:pPr indent="-342900" lvl="0" marL="457200" rtl="0" algn="l">
              <a:spcBef>
                <a:spcPts val="1600"/>
              </a:spcBef>
              <a:spcAft>
                <a:spcPts val="0"/>
              </a:spcAft>
              <a:buClr>
                <a:schemeClr val="accent2"/>
              </a:buClr>
              <a:buSzPts val="1800"/>
              <a:buChar char="✓"/>
            </a:pPr>
            <a:r>
              <a:rPr lang="en-GB"/>
              <a:t>… deine Hausarbeit eigenständig und ohne fremde Hilfe verfasst zu haben.</a:t>
            </a:r>
            <a:endParaRPr/>
          </a:p>
          <a:p>
            <a:pPr indent="-342900" lvl="0" marL="457200" rtl="0" algn="l">
              <a:spcBef>
                <a:spcPts val="0"/>
              </a:spcBef>
              <a:spcAft>
                <a:spcPts val="0"/>
              </a:spcAft>
              <a:buClr>
                <a:schemeClr val="accent2"/>
              </a:buClr>
              <a:buSzPts val="1800"/>
              <a:buChar char="✓"/>
            </a:pPr>
            <a:r>
              <a:rPr lang="en-GB"/>
              <a:t>… nur die von dir angegebenen Quellen verwendet zu haben.</a:t>
            </a:r>
            <a:endParaRPr/>
          </a:p>
          <a:p>
            <a:pPr indent="0" lvl="0" marL="0" rtl="0" algn="l">
              <a:spcBef>
                <a:spcPts val="1600"/>
              </a:spcBef>
              <a:spcAft>
                <a:spcPts val="1600"/>
              </a:spcAft>
              <a:buNone/>
            </a:pPr>
            <a:r>
              <a:t/>
            </a:r>
            <a:endParaRPr/>
          </a:p>
        </p:txBody>
      </p:sp>
      <p:sp>
        <p:nvSpPr>
          <p:cNvPr id="180" name="Google Shape;180;p38"/>
          <p:cNvSpPr txBox="1"/>
          <p:nvPr/>
        </p:nvSpPr>
        <p:spPr>
          <a:xfrm>
            <a:off x="1173600" y="3890850"/>
            <a:ext cx="55194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1B2B68"/>
                </a:solidFill>
                <a:latin typeface="Open Sans"/>
                <a:ea typeface="Open Sans"/>
                <a:cs typeface="Open Sans"/>
                <a:sym typeface="Open Sans"/>
              </a:rPr>
              <a:t>❗</a:t>
            </a:r>
            <a:r>
              <a:rPr lang="en-GB" sz="1800">
                <a:solidFill>
                  <a:srgbClr val="1B2B68"/>
                </a:solidFill>
                <a:latin typeface="Open Sans"/>
                <a:ea typeface="Open Sans"/>
                <a:cs typeface="Open Sans"/>
                <a:sym typeface="Open Sans"/>
              </a:rPr>
              <a:t>Ort, Datum und Unterschrift nicht vergessen.</a:t>
            </a:r>
            <a:endParaRPr>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Schreibstil </a:t>
            </a:r>
            <a:endParaRPr/>
          </a:p>
        </p:txBody>
      </p:sp>
      <p:sp>
        <p:nvSpPr>
          <p:cNvPr id="186" name="Google Shape;186;p39"/>
          <p:cNvSpPr txBox="1"/>
          <p:nvPr>
            <p:ph idx="1" type="body"/>
          </p:nvPr>
        </p:nvSpPr>
        <p:spPr>
          <a:xfrm>
            <a:off x="1187225" y="1216875"/>
            <a:ext cx="7200000" cy="20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Grundlagen des akademischen Schreibens:</a:t>
            </a:r>
            <a:endParaRPr/>
          </a:p>
          <a:p>
            <a:pPr indent="-342900" lvl="0" marL="457200" rtl="0" algn="l">
              <a:spcBef>
                <a:spcPts val="1600"/>
              </a:spcBef>
              <a:spcAft>
                <a:spcPts val="0"/>
              </a:spcAft>
              <a:buClr>
                <a:schemeClr val="accent2"/>
              </a:buClr>
              <a:buSzPts val="1800"/>
              <a:buChar char="✓"/>
            </a:pPr>
            <a:r>
              <a:rPr lang="en-GB"/>
              <a:t>Verwende eine abwechslungsreiche Sprache. </a:t>
            </a:r>
            <a:endParaRPr/>
          </a:p>
          <a:p>
            <a:pPr indent="-342900" lvl="0" marL="457200" rtl="0" algn="l">
              <a:spcBef>
                <a:spcPts val="0"/>
              </a:spcBef>
              <a:spcAft>
                <a:spcPts val="0"/>
              </a:spcAft>
              <a:buClr>
                <a:schemeClr val="accent2"/>
              </a:buClr>
              <a:buSzPts val="1800"/>
              <a:buChar char="✓"/>
            </a:pPr>
            <a:r>
              <a:rPr lang="en-GB"/>
              <a:t>Nutze die aktive (anstatt der passiven) Form. </a:t>
            </a:r>
            <a:endParaRPr/>
          </a:p>
          <a:p>
            <a:pPr indent="-342900" lvl="0" marL="457200" rtl="0" algn="l">
              <a:spcBef>
                <a:spcPts val="0"/>
              </a:spcBef>
              <a:spcAft>
                <a:spcPts val="0"/>
              </a:spcAft>
              <a:buClr>
                <a:schemeClr val="accent2"/>
              </a:buClr>
              <a:buSzPts val="1800"/>
              <a:buChar char="✓"/>
            </a:pPr>
            <a:r>
              <a:rPr lang="en-GB"/>
              <a:t>Vermeide lange Schachtelsätze.</a:t>
            </a:r>
            <a:endParaRPr/>
          </a:p>
          <a:p>
            <a:pPr indent="-342900" lvl="0" marL="457200" rtl="0" algn="l">
              <a:spcBef>
                <a:spcPts val="0"/>
              </a:spcBef>
              <a:spcAft>
                <a:spcPts val="0"/>
              </a:spcAft>
              <a:buClr>
                <a:schemeClr val="accent2"/>
              </a:buClr>
              <a:buSzPts val="1800"/>
              <a:buChar char="✓"/>
            </a:pPr>
            <a:r>
              <a:rPr lang="en-GB"/>
              <a:t>Gliedere deine Hausarbeit in übersichtliche Unterkapitel und Absätze.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0"/>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Empfohlene Ressourcen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wir sind Scribbr </a:t>
            </a:r>
            <a:r>
              <a:rPr lang="en-GB">
                <a:solidFill>
                  <a:schemeClr val="dk1"/>
                </a:solidFill>
              </a:rPr>
              <a:t>👋</a:t>
            </a:r>
            <a:endParaRPr/>
          </a:p>
        </p:txBody>
      </p:sp>
      <p:sp>
        <p:nvSpPr>
          <p:cNvPr id="197" name="Google Shape;197;p41"/>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Wir sind ein 60-köpfiges Team in Amsterdam mit weltweit mehr als 500 Korrektoren und Korrektorinnen. Unser Ziel ist es, Studierenden dabei zu helfen, ihr Studium erfolgreich abzuschließen.</a:t>
            </a:r>
            <a:endParaRPr sz="1400"/>
          </a:p>
          <a:p>
            <a:pPr indent="0" lvl="0" marL="0" rtl="0" algn="l">
              <a:spcBef>
                <a:spcPts val="1600"/>
              </a:spcBef>
              <a:spcAft>
                <a:spcPts val="0"/>
              </a:spcAft>
              <a:buNone/>
            </a:pPr>
            <a:r>
              <a:rPr lang="en-GB" sz="1400"/>
              <a:t>Dafür arbeiten wir jeden Tag an unseren Services:</a:t>
            </a:r>
            <a:endParaRPr sz="1400"/>
          </a:p>
          <a:p>
            <a:pPr indent="-317500" lvl="0" marL="457200" rtl="0" algn="l">
              <a:spcBef>
                <a:spcPts val="0"/>
              </a:spcBef>
              <a:spcAft>
                <a:spcPts val="0"/>
              </a:spcAft>
              <a:buSzPts val="1400"/>
              <a:buChar char="●"/>
            </a:pPr>
            <a:r>
              <a:rPr lang="en-GB" sz="1400" u="sng">
                <a:solidFill>
                  <a:schemeClr val="hlink"/>
                </a:solidFill>
                <a:hlinkClick r:id="rId3"/>
              </a:rPr>
              <a:t>Lektorat &amp; Korrekturlesen</a:t>
            </a:r>
            <a:endParaRPr/>
          </a:p>
          <a:p>
            <a:pPr indent="-317500" lvl="0" marL="457200" rtl="0" algn="l">
              <a:spcBef>
                <a:spcPts val="0"/>
              </a:spcBef>
              <a:spcAft>
                <a:spcPts val="0"/>
              </a:spcAft>
              <a:buSzPts val="1400"/>
              <a:buChar char="●"/>
            </a:pPr>
            <a:r>
              <a:rPr lang="en-GB" sz="1400" u="sng">
                <a:solidFill>
                  <a:schemeClr val="hlink"/>
                </a:solidFill>
                <a:hlinkClick r:id="rId4"/>
              </a:rPr>
              <a:t>Plagiatsprüfung</a:t>
            </a:r>
            <a:endParaRPr/>
          </a:p>
          <a:p>
            <a:pPr indent="-317500" lvl="0" marL="457200" rtl="0" algn="l">
              <a:spcBef>
                <a:spcPts val="0"/>
              </a:spcBef>
              <a:spcAft>
                <a:spcPts val="0"/>
              </a:spcAft>
              <a:buSzPts val="1400"/>
              <a:buChar char="●"/>
            </a:pPr>
            <a:r>
              <a:rPr lang="en-GB" sz="1400" u="sng">
                <a:solidFill>
                  <a:schemeClr val="hlink"/>
                </a:solidFill>
                <a:hlinkClick r:id="rId5"/>
              </a:rPr>
              <a:t>Literatur-Generatoren</a:t>
            </a:r>
            <a:endParaRPr/>
          </a:p>
          <a:p>
            <a:pPr indent="-317500" lvl="0" marL="457200" rtl="0" algn="l">
              <a:spcBef>
                <a:spcPts val="0"/>
              </a:spcBef>
              <a:spcAft>
                <a:spcPts val="0"/>
              </a:spcAft>
              <a:buSzPts val="1400"/>
              <a:buChar char="●"/>
            </a:pPr>
            <a:r>
              <a:rPr lang="en-GB" sz="1400" u="sng">
                <a:solidFill>
                  <a:schemeClr val="hlink"/>
                </a:solidFill>
                <a:hlinkClick r:id="rId6"/>
              </a:rPr>
              <a:t>Wissensdatenbank</a:t>
            </a:r>
            <a:endParaRPr sz="1400"/>
          </a:p>
          <a:p>
            <a:pPr indent="-317500" lvl="0" marL="457200" rtl="0" algn="l">
              <a:spcBef>
                <a:spcPts val="0"/>
              </a:spcBef>
              <a:spcAft>
                <a:spcPts val="0"/>
              </a:spcAft>
              <a:buSzPts val="1400"/>
              <a:buChar char="●"/>
            </a:pPr>
            <a:r>
              <a:rPr lang="en-GB" sz="1400"/>
              <a:t>akademischer </a:t>
            </a:r>
            <a:r>
              <a:rPr lang="en-GB" sz="1400" u="sng">
                <a:solidFill>
                  <a:schemeClr val="hlink"/>
                </a:solidFill>
                <a:hlinkClick r:id="rId7"/>
              </a:rPr>
              <a:t>YouTube-Kanal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Inhalt</a:t>
            </a:r>
            <a:endParaRPr/>
          </a:p>
        </p:txBody>
      </p:sp>
      <p:sp>
        <p:nvSpPr>
          <p:cNvPr id="79" name="Google Shape;79;p24"/>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GB"/>
              <a:t>Sinn und Zweck der Gliederung</a:t>
            </a:r>
            <a:endParaRPr/>
          </a:p>
          <a:p>
            <a:pPr indent="-342900" lvl="0" marL="457200" rtl="0" algn="l">
              <a:spcBef>
                <a:spcPts val="0"/>
              </a:spcBef>
              <a:spcAft>
                <a:spcPts val="0"/>
              </a:spcAft>
              <a:buSzPts val="1800"/>
              <a:buAutoNum type="arabicPeriod"/>
            </a:pPr>
            <a:r>
              <a:rPr lang="en-GB"/>
              <a:t>Muster </a:t>
            </a:r>
            <a:r>
              <a:rPr lang="en-GB"/>
              <a:t>für</a:t>
            </a:r>
            <a:r>
              <a:rPr lang="en-GB"/>
              <a:t> die Gliederung </a:t>
            </a:r>
            <a:endParaRPr/>
          </a:p>
          <a:p>
            <a:pPr indent="-342900" lvl="0" marL="457200" rtl="0" algn="l">
              <a:spcBef>
                <a:spcPts val="0"/>
              </a:spcBef>
              <a:spcAft>
                <a:spcPts val="0"/>
              </a:spcAft>
              <a:buSzPts val="1800"/>
              <a:buAutoNum type="arabicPeriod"/>
            </a:pPr>
            <a:r>
              <a:rPr lang="en-GB"/>
              <a:t>Einleitung </a:t>
            </a:r>
            <a:endParaRPr/>
          </a:p>
          <a:p>
            <a:pPr indent="-342900" lvl="0" marL="457200" rtl="0" algn="l">
              <a:spcBef>
                <a:spcPts val="0"/>
              </a:spcBef>
              <a:spcAft>
                <a:spcPts val="0"/>
              </a:spcAft>
              <a:buSzPts val="1800"/>
              <a:buAutoNum type="arabicPeriod"/>
            </a:pPr>
            <a:r>
              <a:rPr lang="en-GB"/>
              <a:t>Hauptteil </a:t>
            </a:r>
            <a:endParaRPr/>
          </a:p>
          <a:p>
            <a:pPr indent="-317500" lvl="1" marL="914400" rtl="0" algn="l">
              <a:spcBef>
                <a:spcPts val="0"/>
              </a:spcBef>
              <a:spcAft>
                <a:spcPts val="0"/>
              </a:spcAft>
              <a:buSzPts val="1400"/>
              <a:buChar char="○"/>
            </a:pPr>
            <a:r>
              <a:rPr lang="en-GB"/>
              <a:t>Begriffsbestimmungen und Definitionen</a:t>
            </a:r>
            <a:endParaRPr/>
          </a:p>
          <a:p>
            <a:pPr indent="-317500" lvl="1" marL="914400" rtl="0" algn="l">
              <a:spcBef>
                <a:spcPts val="0"/>
              </a:spcBef>
              <a:spcAft>
                <a:spcPts val="0"/>
              </a:spcAft>
              <a:buSzPts val="1400"/>
              <a:buChar char="○"/>
            </a:pPr>
            <a:r>
              <a:rPr lang="en-GB"/>
              <a:t>Theorien und Konzepte </a:t>
            </a:r>
            <a:endParaRPr/>
          </a:p>
          <a:p>
            <a:pPr indent="-317500" lvl="1" marL="914400" rtl="0" algn="l">
              <a:spcBef>
                <a:spcPts val="0"/>
              </a:spcBef>
              <a:spcAft>
                <a:spcPts val="0"/>
              </a:spcAft>
              <a:buSzPts val="1400"/>
              <a:buChar char="○"/>
            </a:pPr>
            <a:r>
              <a:rPr lang="en-GB"/>
              <a:t>Analyse</a:t>
            </a:r>
            <a:endParaRPr/>
          </a:p>
          <a:p>
            <a:pPr indent="-317500" lvl="1" marL="914400" rtl="0" algn="l">
              <a:spcBef>
                <a:spcPts val="0"/>
              </a:spcBef>
              <a:spcAft>
                <a:spcPts val="0"/>
              </a:spcAft>
              <a:buSzPts val="1400"/>
              <a:buChar char="○"/>
            </a:pPr>
            <a:r>
              <a:rPr lang="en-GB"/>
              <a:t>Kritische Betrachtung und Diskussion </a:t>
            </a:r>
            <a:endParaRPr/>
          </a:p>
          <a:p>
            <a:pPr indent="-342900" lvl="0" marL="457200" rtl="0" algn="l">
              <a:spcBef>
                <a:spcPts val="0"/>
              </a:spcBef>
              <a:spcAft>
                <a:spcPts val="0"/>
              </a:spcAft>
              <a:buSzPts val="1800"/>
              <a:buAutoNum type="arabicPeriod"/>
            </a:pPr>
            <a:r>
              <a:rPr lang="en-GB"/>
              <a:t>Fazit </a:t>
            </a:r>
            <a:endParaRPr/>
          </a:p>
          <a:p>
            <a:pPr indent="-317500" lvl="0" marL="457200" rtl="0" algn="l">
              <a:spcBef>
                <a:spcPts val="0"/>
              </a:spcBef>
              <a:spcAft>
                <a:spcPts val="0"/>
              </a:spcAft>
              <a:buSzPts val="1400"/>
              <a:buAutoNum type="arabicPeriod"/>
            </a:pPr>
            <a:r>
              <a:rPr lang="en-GB"/>
              <a:t>Literaturverzeichnis </a:t>
            </a:r>
            <a:endParaRPr/>
          </a:p>
          <a:p>
            <a:pPr indent="-317500" lvl="0" marL="457200" rtl="0" algn="l">
              <a:spcBef>
                <a:spcPts val="0"/>
              </a:spcBef>
              <a:spcAft>
                <a:spcPts val="0"/>
              </a:spcAft>
              <a:buSzPts val="1400"/>
              <a:buAutoNum type="arabicPeriod"/>
            </a:pPr>
            <a:r>
              <a:rPr lang="en-GB"/>
              <a:t>Eidesstattliche </a:t>
            </a:r>
            <a:r>
              <a:rPr lang="en-GB"/>
              <a:t>Erklärung</a:t>
            </a:r>
            <a:r>
              <a:rPr lang="en-GB"/>
              <a:t> </a:t>
            </a: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Diese Präsentation nutzen</a:t>
            </a:r>
            <a:endParaRPr/>
          </a:p>
        </p:txBody>
      </p:sp>
      <p:sp>
        <p:nvSpPr>
          <p:cNvPr id="203" name="Google Shape;203;p42"/>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Diese Präsentation kann frei genutzt werden, um Studierende mit allen wichtigen Informationen zum Aufbau und zur Gliederung der Hausarbeit zu versorgen. Folgendes ist gestattet:</a:t>
            </a:r>
            <a:endParaRPr sz="1400"/>
          </a:p>
          <a:p>
            <a:pPr indent="-317500" lvl="0" marL="457200" rtl="0" algn="l">
              <a:spcBef>
                <a:spcPts val="1600"/>
              </a:spcBef>
              <a:spcAft>
                <a:spcPts val="0"/>
              </a:spcAft>
              <a:buClr>
                <a:schemeClr val="accent2"/>
              </a:buClr>
              <a:buSzPts val="1400"/>
              <a:buChar char="✓"/>
            </a:pPr>
            <a:r>
              <a:rPr lang="en-GB" sz="1400"/>
              <a:t>diese Präsentation in der Vorlesung zeigen</a:t>
            </a:r>
            <a:endParaRPr sz="1400"/>
          </a:p>
          <a:p>
            <a:pPr indent="-317500" lvl="0" marL="457200" rtl="0" algn="l">
              <a:spcBef>
                <a:spcPts val="0"/>
              </a:spcBef>
              <a:spcAft>
                <a:spcPts val="0"/>
              </a:spcAft>
              <a:buClr>
                <a:schemeClr val="accent2"/>
              </a:buClr>
              <a:buSzPts val="1400"/>
              <a:buChar char="✓"/>
            </a:pPr>
            <a:r>
              <a:rPr lang="en-GB" sz="1400"/>
              <a:t>Folien verändern oder löschen</a:t>
            </a:r>
            <a:endParaRPr sz="1400"/>
          </a:p>
          <a:p>
            <a:pPr indent="-317500" lvl="0" marL="457200" rtl="0" algn="l">
              <a:spcBef>
                <a:spcPts val="0"/>
              </a:spcBef>
              <a:spcAft>
                <a:spcPts val="0"/>
              </a:spcAft>
              <a:buClr>
                <a:schemeClr val="accent2"/>
              </a:buClr>
              <a:buSzPts val="1400"/>
              <a:buChar char="✓"/>
            </a:pPr>
            <a:r>
              <a:rPr lang="en-GB" sz="1400"/>
              <a:t>diese Präsentation in gedruckter Form oder auf privaten Lernplattformen teilen (z. B. Moodle, Blackboard, Google Classroom etc.)</a:t>
            </a:r>
            <a:endParaRPr sz="1400"/>
          </a:p>
          <a:p>
            <a:pPr indent="0" lvl="0" marL="0" rtl="0" algn="l">
              <a:spcBef>
                <a:spcPts val="1600"/>
              </a:spcBef>
              <a:spcAft>
                <a:spcPts val="0"/>
              </a:spcAft>
              <a:buNone/>
            </a:pPr>
            <a:r>
              <a:rPr lang="en-GB" sz="1400"/>
              <a:t>Wir bitten darum, Scribbr als Urheber für diese Ressource anzugeben.</a:t>
            </a:r>
            <a:endParaRPr sz="1400"/>
          </a:p>
          <a:p>
            <a:pPr indent="0" lvl="0" marL="0" rtl="0" algn="l">
              <a:spcBef>
                <a:spcPts val="1600"/>
              </a:spcBef>
              <a:spcAft>
                <a:spcPts val="1600"/>
              </a:spcAft>
              <a:buNone/>
            </a:pPr>
            <a:r>
              <a:rPr lang="en-GB" sz="1400"/>
              <a:t>Fragen oder Feedback? Schreiben Sie eine E-Mail an </a:t>
            </a:r>
            <a:r>
              <a:rPr lang="en-GB" sz="1400"/>
              <a:t>mandy</a:t>
            </a:r>
            <a:r>
              <a:rPr lang="en-GB" sz="1400"/>
              <a:t>@scribbr.com und wir melden uns bei Ihnen!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Sinn und Zweck der Gliederung</a:t>
            </a:r>
            <a:endParaRPr/>
          </a:p>
        </p:txBody>
      </p:sp>
      <p:sp>
        <p:nvSpPr>
          <p:cNvPr id="85" name="Google Shape;85;p25"/>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Die Gliederung dient als Überblick über den logischen Aufbau deiner Hausarbeit:</a:t>
            </a:r>
            <a:endParaRPr/>
          </a:p>
          <a:p>
            <a:pPr indent="-342900" lvl="0" marL="457200" rtl="0" algn="l">
              <a:spcBef>
                <a:spcPts val="1600"/>
              </a:spcBef>
              <a:spcAft>
                <a:spcPts val="0"/>
              </a:spcAft>
              <a:buSzPts val="1800"/>
              <a:buChar char="●"/>
            </a:pPr>
            <a:r>
              <a:rPr lang="en-GB"/>
              <a:t>Deckblatt </a:t>
            </a:r>
            <a:endParaRPr/>
          </a:p>
          <a:p>
            <a:pPr indent="-342900" lvl="0" marL="457200" rtl="0" algn="l">
              <a:spcBef>
                <a:spcPts val="0"/>
              </a:spcBef>
              <a:spcAft>
                <a:spcPts val="0"/>
              </a:spcAft>
              <a:buSzPts val="1800"/>
              <a:buChar char="●"/>
            </a:pPr>
            <a:r>
              <a:rPr lang="en-GB"/>
              <a:t>Inhaltsverzeichnis </a:t>
            </a:r>
            <a:endParaRPr/>
          </a:p>
          <a:p>
            <a:pPr indent="-342900" lvl="0" marL="457200" rtl="0" algn="l">
              <a:spcBef>
                <a:spcPts val="0"/>
              </a:spcBef>
              <a:spcAft>
                <a:spcPts val="0"/>
              </a:spcAft>
              <a:buSzPts val="1800"/>
              <a:buChar char="●"/>
            </a:pPr>
            <a:r>
              <a:rPr lang="en-GB"/>
              <a:t>Einleitung</a:t>
            </a:r>
            <a:endParaRPr/>
          </a:p>
          <a:p>
            <a:pPr indent="-342900" lvl="0" marL="457200" rtl="0" algn="l">
              <a:spcBef>
                <a:spcPts val="0"/>
              </a:spcBef>
              <a:spcAft>
                <a:spcPts val="0"/>
              </a:spcAft>
              <a:buSzPts val="1800"/>
              <a:buChar char="●"/>
            </a:pPr>
            <a:r>
              <a:rPr lang="en-GB"/>
              <a:t>Hauptteil</a:t>
            </a:r>
            <a:endParaRPr/>
          </a:p>
          <a:p>
            <a:pPr indent="-342900" lvl="0" marL="457200" rtl="0" algn="l">
              <a:spcBef>
                <a:spcPts val="0"/>
              </a:spcBef>
              <a:spcAft>
                <a:spcPts val="0"/>
              </a:spcAft>
              <a:buSzPts val="1800"/>
              <a:buChar char="●"/>
            </a:pPr>
            <a:r>
              <a:rPr lang="en-GB"/>
              <a:t>Fazit</a:t>
            </a:r>
            <a:endParaRPr/>
          </a:p>
          <a:p>
            <a:pPr indent="-342900" lvl="0" marL="457200" rtl="0" algn="l">
              <a:spcBef>
                <a:spcPts val="0"/>
              </a:spcBef>
              <a:spcAft>
                <a:spcPts val="0"/>
              </a:spcAft>
              <a:buSzPts val="1800"/>
              <a:buChar char="●"/>
            </a:pPr>
            <a:r>
              <a:rPr lang="en-GB"/>
              <a:t>Literaturverzeichnis</a:t>
            </a:r>
            <a:endParaRPr/>
          </a:p>
          <a:p>
            <a:pPr indent="-342900" lvl="0" marL="457200" rtl="0" algn="l">
              <a:spcBef>
                <a:spcPts val="0"/>
              </a:spcBef>
              <a:spcAft>
                <a:spcPts val="0"/>
              </a:spcAft>
              <a:buSzPts val="1800"/>
              <a:buChar char="●"/>
            </a:pPr>
            <a:r>
              <a:rPr lang="en-GB"/>
              <a:t>Eidesstattliche Erklärung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Der Textteil deiner Hausarbeit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Muster für die Gliederung</a:t>
            </a:r>
            <a:endParaRPr/>
          </a:p>
        </p:txBody>
      </p:sp>
      <p:grpSp>
        <p:nvGrpSpPr>
          <p:cNvPr id="96" name="Google Shape;96;p27"/>
          <p:cNvGrpSpPr/>
          <p:nvPr/>
        </p:nvGrpSpPr>
        <p:grpSpPr>
          <a:xfrm>
            <a:off x="2364933" y="1017725"/>
            <a:ext cx="4338270" cy="3855750"/>
            <a:chOff x="2364933" y="1017725"/>
            <a:chExt cx="4338270" cy="3855750"/>
          </a:xfrm>
        </p:grpSpPr>
        <p:grpSp>
          <p:nvGrpSpPr>
            <p:cNvPr id="97" name="Google Shape;97;p27"/>
            <p:cNvGrpSpPr/>
            <p:nvPr/>
          </p:nvGrpSpPr>
          <p:grpSpPr>
            <a:xfrm>
              <a:off x="2364933" y="1017725"/>
              <a:ext cx="4077108" cy="3855750"/>
              <a:chOff x="972008" y="1081675"/>
              <a:chExt cx="4077108" cy="3855750"/>
            </a:xfrm>
          </p:grpSpPr>
          <p:pic>
            <p:nvPicPr>
              <p:cNvPr id="98" name="Google Shape;98;p27"/>
              <p:cNvPicPr preferRelativeResize="0"/>
              <p:nvPr/>
            </p:nvPicPr>
            <p:blipFill rotWithShape="1">
              <a:blip r:embed="rId3">
                <a:alphaModFix/>
              </a:blip>
              <a:srcRect b="24052" l="0" r="37083" t="0"/>
              <a:stretch/>
            </p:blipFill>
            <p:spPr>
              <a:xfrm>
                <a:off x="972008" y="1081675"/>
                <a:ext cx="4077101" cy="3476226"/>
              </a:xfrm>
              <a:prstGeom prst="rect">
                <a:avLst/>
              </a:prstGeom>
              <a:noFill/>
              <a:ln>
                <a:noFill/>
              </a:ln>
            </p:spPr>
          </p:pic>
          <p:pic>
            <p:nvPicPr>
              <p:cNvPr id="99" name="Google Shape;99;p27"/>
              <p:cNvPicPr preferRelativeResize="0"/>
              <p:nvPr/>
            </p:nvPicPr>
            <p:blipFill rotWithShape="1">
              <a:blip r:embed="rId4">
                <a:alphaModFix/>
              </a:blip>
              <a:srcRect b="-20280" l="0" r="37857" t="20280"/>
              <a:stretch/>
            </p:blipFill>
            <p:spPr>
              <a:xfrm>
                <a:off x="1044567" y="4185975"/>
                <a:ext cx="4004549" cy="751450"/>
              </a:xfrm>
              <a:prstGeom prst="rect">
                <a:avLst/>
              </a:prstGeom>
              <a:noFill/>
              <a:ln>
                <a:noFill/>
              </a:ln>
            </p:spPr>
          </p:pic>
          <p:sp>
            <p:nvSpPr>
              <p:cNvPr id="100" name="Google Shape;100;p27"/>
              <p:cNvSpPr/>
              <p:nvPr/>
            </p:nvSpPr>
            <p:spPr>
              <a:xfrm>
                <a:off x="3660588" y="1241775"/>
                <a:ext cx="1135800" cy="183600"/>
              </a:xfrm>
              <a:prstGeom prst="rect">
                <a:avLst/>
              </a:prstGeom>
              <a:solidFill>
                <a:srgbClr val="325B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27"/>
            <p:cNvSpPr txBox="1"/>
            <p:nvPr/>
          </p:nvSpPr>
          <p:spPr>
            <a:xfrm>
              <a:off x="2875213" y="1787750"/>
              <a:ext cx="3429300" cy="2536800"/>
            </a:xfrm>
            <a:prstGeom prst="rect">
              <a:avLst/>
            </a:prstGeom>
            <a:solidFill>
              <a:srgbClr val="FFFFFF"/>
            </a:solidFill>
            <a:ln>
              <a:noFill/>
            </a:ln>
          </p:spPr>
          <p:txBody>
            <a:bodyPr anchorCtr="0" anchor="t" bIns="91425" lIns="91425" spcFirstLastPara="1" rIns="91425" wrap="square" tIns="91425">
              <a:noAutofit/>
            </a:bodyPr>
            <a:lstStyle/>
            <a:p>
              <a:pPr indent="0" lvl="0" marL="0" rtl="0" algn="just">
                <a:lnSpc>
                  <a:spcPct val="180000"/>
                </a:lnSpc>
                <a:spcBef>
                  <a:spcPts val="0"/>
                </a:spcBef>
                <a:spcAft>
                  <a:spcPts val="0"/>
                </a:spcAft>
                <a:buNone/>
              </a:pPr>
              <a:r>
                <a:rPr b="1" lang="en-GB" sz="1300">
                  <a:solidFill>
                    <a:srgbClr val="325B9B"/>
                  </a:solidFill>
                  <a:latin typeface="Times New Roman"/>
                  <a:ea typeface="Times New Roman"/>
                  <a:cs typeface="Times New Roman"/>
                  <a:sym typeface="Times New Roman"/>
                </a:rPr>
                <a:t>Inhaltsverzeichnis </a:t>
              </a:r>
              <a:endParaRPr b="1" sz="1300">
                <a:solidFill>
                  <a:srgbClr val="325B9B"/>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en-GB" sz="1200">
                  <a:solidFill>
                    <a:srgbClr val="0D405F"/>
                  </a:solidFill>
                  <a:latin typeface="Times New Roman"/>
                  <a:ea typeface="Times New Roman"/>
                  <a:cs typeface="Times New Roman"/>
                  <a:sym typeface="Times New Roman"/>
                </a:rPr>
                <a:t>1 Einleitung</a:t>
              </a:r>
              <a:endParaRPr sz="1200">
                <a:solidFill>
                  <a:srgbClr val="0D405F"/>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en-GB" sz="1200">
                  <a:solidFill>
                    <a:srgbClr val="0D405F"/>
                  </a:solidFill>
                  <a:latin typeface="Times New Roman"/>
                  <a:ea typeface="Times New Roman"/>
                  <a:cs typeface="Times New Roman"/>
                  <a:sym typeface="Times New Roman"/>
                </a:rPr>
                <a:t>2 Begriffsdefinitionen</a:t>
              </a:r>
              <a:endParaRPr sz="1200">
                <a:solidFill>
                  <a:srgbClr val="0D405F"/>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en-GB" sz="1200">
                  <a:solidFill>
                    <a:srgbClr val="0D405F"/>
                  </a:solidFill>
                  <a:latin typeface="Times New Roman"/>
                  <a:ea typeface="Times New Roman"/>
                  <a:cs typeface="Times New Roman"/>
                  <a:sym typeface="Times New Roman"/>
                </a:rPr>
                <a:t>3 Theorien</a:t>
              </a:r>
              <a:endParaRPr sz="1200">
                <a:solidFill>
                  <a:srgbClr val="0D405F"/>
                </a:solidFill>
                <a:latin typeface="Times New Roman"/>
                <a:ea typeface="Times New Roman"/>
                <a:cs typeface="Times New Roman"/>
                <a:sym typeface="Times New Roman"/>
              </a:endParaRPr>
            </a:p>
            <a:p>
              <a:pPr indent="269999" lvl="0" marL="0" rtl="0" algn="just">
                <a:lnSpc>
                  <a:spcPct val="115000"/>
                </a:lnSpc>
                <a:spcBef>
                  <a:spcPts val="0"/>
                </a:spcBef>
                <a:spcAft>
                  <a:spcPts val="0"/>
                </a:spcAft>
                <a:buNone/>
              </a:pPr>
              <a:r>
                <a:rPr lang="en-GB" sz="1200">
                  <a:solidFill>
                    <a:srgbClr val="0D405F"/>
                  </a:solidFill>
                  <a:latin typeface="Times New Roman"/>
                  <a:ea typeface="Times New Roman"/>
                  <a:cs typeface="Times New Roman"/>
                  <a:sym typeface="Times New Roman"/>
                </a:rPr>
                <a:t>3.1 Theorie A</a:t>
              </a:r>
              <a:endParaRPr sz="1200">
                <a:solidFill>
                  <a:srgbClr val="0D405F"/>
                </a:solidFill>
                <a:latin typeface="Times New Roman"/>
                <a:ea typeface="Times New Roman"/>
                <a:cs typeface="Times New Roman"/>
                <a:sym typeface="Times New Roman"/>
              </a:endParaRPr>
            </a:p>
            <a:p>
              <a:pPr indent="269999" lvl="0" marL="0" rtl="0" algn="just">
                <a:lnSpc>
                  <a:spcPct val="115000"/>
                </a:lnSpc>
                <a:spcBef>
                  <a:spcPts val="0"/>
                </a:spcBef>
                <a:spcAft>
                  <a:spcPts val="0"/>
                </a:spcAft>
                <a:buNone/>
              </a:pPr>
              <a:r>
                <a:rPr lang="en-GB" sz="1200">
                  <a:solidFill>
                    <a:srgbClr val="0D405F"/>
                  </a:solidFill>
                  <a:latin typeface="Times New Roman"/>
                  <a:ea typeface="Times New Roman"/>
                  <a:cs typeface="Times New Roman"/>
                  <a:sym typeface="Times New Roman"/>
                </a:rPr>
                <a:t>3.2 Theorie B</a:t>
              </a:r>
              <a:endParaRPr sz="1200">
                <a:solidFill>
                  <a:srgbClr val="0D405F"/>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en-GB" sz="1200">
                  <a:solidFill>
                    <a:srgbClr val="0D405F"/>
                  </a:solidFill>
                  <a:latin typeface="Times New Roman"/>
                  <a:ea typeface="Times New Roman"/>
                  <a:cs typeface="Times New Roman"/>
                  <a:sym typeface="Times New Roman"/>
                </a:rPr>
                <a:t>4 </a:t>
              </a:r>
              <a:r>
                <a:rPr lang="en-GB" sz="1200">
                  <a:solidFill>
                    <a:srgbClr val="0D405F"/>
                  </a:solidFill>
                  <a:latin typeface="Times New Roman"/>
                  <a:ea typeface="Times New Roman"/>
                  <a:cs typeface="Times New Roman"/>
                  <a:sym typeface="Times New Roman"/>
                </a:rPr>
                <a:t>Analyse</a:t>
              </a:r>
              <a:endParaRPr sz="1200">
                <a:solidFill>
                  <a:srgbClr val="0D405F"/>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en-GB" sz="1200">
                  <a:solidFill>
                    <a:srgbClr val="0D405F"/>
                  </a:solidFill>
                  <a:latin typeface="Times New Roman"/>
                  <a:ea typeface="Times New Roman"/>
                  <a:cs typeface="Times New Roman"/>
                  <a:sym typeface="Times New Roman"/>
                </a:rPr>
                <a:t>5 Kritische Betrachtung und Diskussion</a:t>
              </a:r>
              <a:endParaRPr sz="1200">
                <a:solidFill>
                  <a:srgbClr val="0D405F"/>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en-GB" sz="1200">
                  <a:solidFill>
                    <a:srgbClr val="0D405F"/>
                  </a:solidFill>
                  <a:latin typeface="Times New Roman"/>
                  <a:ea typeface="Times New Roman"/>
                  <a:cs typeface="Times New Roman"/>
                  <a:sym typeface="Times New Roman"/>
                </a:rPr>
                <a:t>6 Fazit</a:t>
              </a:r>
              <a:endParaRPr sz="1200">
                <a:solidFill>
                  <a:srgbClr val="0D405F"/>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en-GB" sz="1200">
                  <a:solidFill>
                    <a:srgbClr val="0D405F"/>
                  </a:solidFill>
                  <a:latin typeface="Times New Roman"/>
                  <a:ea typeface="Times New Roman"/>
                  <a:cs typeface="Times New Roman"/>
                  <a:sym typeface="Times New Roman"/>
                </a:rPr>
                <a:t>Literaturverzeichnis</a:t>
              </a:r>
              <a:endParaRPr sz="1200">
                <a:solidFill>
                  <a:srgbClr val="0D405F"/>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en-GB" sz="1200">
                  <a:solidFill>
                    <a:srgbClr val="0D405F"/>
                  </a:solidFill>
                  <a:latin typeface="Times New Roman"/>
                  <a:ea typeface="Times New Roman"/>
                  <a:cs typeface="Times New Roman"/>
                  <a:sym typeface="Times New Roman"/>
                </a:rPr>
                <a:t>Eidesstattliche Erklärung</a:t>
              </a:r>
              <a:br>
                <a:rPr lang="en-GB" sz="1300">
                  <a:solidFill>
                    <a:srgbClr val="0D405F"/>
                  </a:solidFill>
                  <a:latin typeface="Times New Roman"/>
                  <a:ea typeface="Times New Roman"/>
                  <a:cs typeface="Times New Roman"/>
                  <a:sym typeface="Times New Roman"/>
                </a:rPr>
              </a:br>
              <a:endParaRPr sz="1300">
                <a:solidFill>
                  <a:srgbClr val="0D405F"/>
                </a:solidFill>
                <a:latin typeface="Times New Roman"/>
                <a:ea typeface="Times New Roman"/>
                <a:cs typeface="Times New Roman"/>
                <a:sym typeface="Times New Roman"/>
              </a:endParaRPr>
            </a:p>
          </p:txBody>
        </p:sp>
        <p:grpSp>
          <p:nvGrpSpPr>
            <p:cNvPr id="102" name="Google Shape;102;p27"/>
            <p:cNvGrpSpPr/>
            <p:nvPr/>
          </p:nvGrpSpPr>
          <p:grpSpPr>
            <a:xfrm>
              <a:off x="2875213" y="1017725"/>
              <a:ext cx="3827990" cy="3703350"/>
              <a:chOff x="3660588" y="1081675"/>
              <a:chExt cx="3827990" cy="3703350"/>
            </a:xfrm>
          </p:grpSpPr>
          <p:pic>
            <p:nvPicPr>
              <p:cNvPr id="103" name="Google Shape;103;p27"/>
              <p:cNvPicPr preferRelativeResize="0"/>
              <p:nvPr/>
            </p:nvPicPr>
            <p:blipFill rotWithShape="1">
              <a:blip r:embed="rId3">
                <a:alphaModFix/>
              </a:blip>
              <a:srcRect b="24052" l="93769" r="0" t="0"/>
              <a:stretch/>
            </p:blipFill>
            <p:spPr>
              <a:xfrm>
                <a:off x="7048248" y="1081675"/>
                <a:ext cx="403751" cy="3476226"/>
              </a:xfrm>
              <a:prstGeom prst="rect">
                <a:avLst/>
              </a:prstGeom>
              <a:noFill/>
              <a:ln>
                <a:noFill/>
              </a:ln>
            </p:spPr>
          </p:pic>
          <p:pic>
            <p:nvPicPr>
              <p:cNvPr id="104" name="Google Shape;104;p27"/>
              <p:cNvPicPr preferRelativeResize="0"/>
              <p:nvPr/>
            </p:nvPicPr>
            <p:blipFill rotWithShape="1">
              <a:blip r:embed="rId4">
                <a:alphaModFix/>
              </a:blip>
              <a:srcRect b="0" l="91461" r="0" t="0"/>
              <a:stretch/>
            </p:blipFill>
            <p:spPr>
              <a:xfrm>
                <a:off x="6938376" y="4033575"/>
                <a:ext cx="550201" cy="751450"/>
              </a:xfrm>
              <a:prstGeom prst="rect">
                <a:avLst/>
              </a:prstGeom>
              <a:noFill/>
              <a:ln>
                <a:noFill/>
              </a:ln>
            </p:spPr>
          </p:pic>
          <p:sp>
            <p:nvSpPr>
              <p:cNvPr id="105" name="Google Shape;105;p27"/>
              <p:cNvSpPr/>
              <p:nvPr/>
            </p:nvSpPr>
            <p:spPr>
              <a:xfrm>
                <a:off x="3660588" y="1241775"/>
                <a:ext cx="1135800" cy="183600"/>
              </a:xfrm>
              <a:prstGeom prst="rect">
                <a:avLst/>
              </a:prstGeom>
              <a:solidFill>
                <a:srgbClr val="325B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Einleitung</a:t>
            </a:r>
            <a:endParaRPr/>
          </a:p>
        </p:txBody>
      </p:sp>
      <p:sp>
        <p:nvSpPr>
          <p:cNvPr id="111" name="Google Shape;111;p28"/>
          <p:cNvSpPr txBox="1"/>
          <p:nvPr>
            <p:ph idx="1" type="body"/>
          </p:nvPr>
        </p:nvSpPr>
        <p:spPr>
          <a:xfrm>
            <a:off x="1173600" y="1165338"/>
            <a:ext cx="7200000" cy="18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Die Einleitung besteht aus: </a:t>
            </a:r>
            <a:endParaRPr/>
          </a:p>
          <a:p>
            <a:pPr indent="-342900" lvl="0" marL="457200" rtl="0" algn="l">
              <a:spcBef>
                <a:spcPts val="1600"/>
              </a:spcBef>
              <a:spcAft>
                <a:spcPts val="0"/>
              </a:spcAft>
              <a:buClr>
                <a:schemeClr val="accent2"/>
              </a:buClr>
              <a:buSzPts val="1800"/>
              <a:buChar char="✓"/>
            </a:pPr>
            <a:r>
              <a:rPr lang="en-GB"/>
              <a:t>Vorstellung des Themas </a:t>
            </a:r>
            <a:endParaRPr/>
          </a:p>
          <a:p>
            <a:pPr indent="-342900" lvl="0" marL="457200" rtl="0" algn="l">
              <a:spcBef>
                <a:spcPts val="0"/>
              </a:spcBef>
              <a:spcAft>
                <a:spcPts val="0"/>
              </a:spcAft>
              <a:buClr>
                <a:schemeClr val="accent2"/>
              </a:buClr>
              <a:buSzPts val="1800"/>
              <a:buChar char="✓"/>
            </a:pPr>
            <a:r>
              <a:rPr lang="en-GB"/>
              <a:t>Ziel der Hausarbeit </a:t>
            </a:r>
            <a:endParaRPr/>
          </a:p>
          <a:p>
            <a:pPr indent="-342900" lvl="0" marL="457200" rtl="0" algn="l">
              <a:spcBef>
                <a:spcPts val="0"/>
              </a:spcBef>
              <a:spcAft>
                <a:spcPts val="0"/>
              </a:spcAft>
              <a:buClr>
                <a:schemeClr val="accent2"/>
              </a:buClr>
              <a:buSzPts val="1800"/>
              <a:buChar char="✓"/>
            </a:pPr>
            <a:r>
              <a:rPr lang="en-GB"/>
              <a:t>Aufbau der Hausarbeit </a:t>
            </a:r>
            <a:endParaRPr/>
          </a:p>
        </p:txBody>
      </p:sp>
      <p:sp>
        <p:nvSpPr>
          <p:cNvPr id="112" name="Google Shape;112;p28"/>
          <p:cNvSpPr txBox="1"/>
          <p:nvPr/>
        </p:nvSpPr>
        <p:spPr>
          <a:xfrm>
            <a:off x="1236475" y="3391550"/>
            <a:ext cx="6595200" cy="819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1B2B68"/>
                </a:solidFill>
                <a:latin typeface="Open Sans"/>
                <a:ea typeface="Open Sans"/>
                <a:cs typeface="Open Sans"/>
                <a:sym typeface="Open Sans"/>
              </a:rPr>
              <a:t>Die Einleitung macht in etwa 10 % (ca. 1–2 Seiten) der Hausarbeit aus.</a:t>
            </a: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Hauptteil</a:t>
            </a:r>
            <a:endParaRPr/>
          </a:p>
        </p:txBody>
      </p:sp>
      <p:sp>
        <p:nvSpPr>
          <p:cNvPr id="118" name="Google Shape;118;p29"/>
          <p:cNvSpPr txBox="1"/>
          <p:nvPr>
            <p:ph idx="1" type="body"/>
          </p:nvPr>
        </p:nvSpPr>
        <p:spPr>
          <a:xfrm>
            <a:off x="1173600" y="1165338"/>
            <a:ext cx="7200000" cy="18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Die Grundstruktur des Hauptteils gliedert sich in: </a:t>
            </a:r>
            <a:endParaRPr/>
          </a:p>
          <a:p>
            <a:pPr indent="-342900" lvl="0" marL="457200" rtl="0" algn="l">
              <a:spcBef>
                <a:spcPts val="1600"/>
              </a:spcBef>
              <a:spcAft>
                <a:spcPts val="0"/>
              </a:spcAft>
              <a:buSzPts val="1800"/>
              <a:buAutoNum type="arabicPeriod"/>
            </a:pPr>
            <a:r>
              <a:rPr lang="en-GB"/>
              <a:t>Begriffsbestimmungen und Definitionen</a:t>
            </a:r>
            <a:endParaRPr/>
          </a:p>
          <a:p>
            <a:pPr indent="-342900" lvl="0" marL="457200" rtl="0" algn="l">
              <a:spcBef>
                <a:spcPts val="0"/>
              </a:spcBef>
              <a:spcAft>
                <a:spcPts val="0"/>
              </a:spcAft>
              <a:buSzPts val="1800"/>
              <a:buAutoNum type="arabicPeriod"/>
            </a:pPr>
            <a:r>
              <a:rPr lang="en-GB"/>
              <a:t>Theorien oder Konzepte </a:t>
            </a:r>
            <a:endParaRPr/>
          </a:p>
          <a:p>
            <a:pPr indent="-342900" lvl="0" marL="457200" rtl="0" algn="l">
              <a:spcBef>
                <a:spcPts val="0"/>
              </a:spcBef>
              <a:spcAft>
                <a:spcPts val="0"/>
              </a:spcAft>
              <a:buSzPts val="1800"/>
              <a:buAutoNum type="arabicPeriod"/>
            </a:pPr>
            <a:r>
              <a:rPr lang="en-GB"/>
              <a:t>Analyse </a:t>
            </a:r>
            <a:endParaRPr/>
          </a:p>
          <a:p>
            <a:pPr indent="-342900" lvl="0" marL="457200" rtl="0" algn="l">
              <a:spcBef>
                <a:spcPts val="0"/>
              </a:spcBef>
              <a:spcAft>
                <a:spcPts val="0"/>
              </a:spcAft>
              <a:buSzPts val="1800"/>
              <a:buAutoNum type="arabicPeriod"/>
            </a:pPr>
            <a:r>
              <a:rPr lang="en-GB"/>
              <a:t>Kritische Betrachtung und Diskussion </a:t>
            </a:r>
            <a:endParaRPr/>
          </a:p>
          <a:p>
            <a:pPr indent="0" lvl="0" marL="0" rtl="0" algn="l">
              <a:spcBef>
                <a:spcPts val="1600"/>
              </a:spcBef>
              <a:spcAft>
                <a:spcPts val="1600"/>
              </a:spcAft>
              <a:buNone/>
            </a:pPr>
            <a:r>
              <a:t/>
            </a:r>
            <a:endParaRPr/>
          </a:p>
        </p:txBody>
      </p:sp>
      <p:sp>
        <p:nvSpPr>
          <p:cNvPr id="119" name="Google Shape;119;p29"/>
          <p:cNvSpPr txBox="1"/>
          <p:nvPr/>
        </p:nvSpPr>
        <p:spPr>
          <a:xfrm>
            <a:off x="1236475" y="3391550"/>
            <a:ext cx="6595200" cy="819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1B2B68"/>
                </a:solidFill>
                <a:latin typeface="Open Sans"/>
                <a:ea typeface="Open Sans"/>
                <a:cs typeface="Open Sans"/>
                <a:sym typeface="Open Sans"/>
              </a:rPr>
              <a:t>Der Hauptteil bildet in der Regel 80 % (ca. 12–13 Seiten) der Hausarbeit.</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Hauptteil</a:t>
            </a:r>
            <a:endParaRPr/>
          </a:p>
        </p:txBody>
      </p:sp>
      <p:sp>
        <p:nvSpPr>
          <p:cNvPr id="125" name="Google Shape;125;p30"/>
          <p:cNvSpPr txBox="1"/>
          <p:nvPr>
            <p:ph idx="1" type="body"/>
          </p:nvPr>
        </p:nvSpPr>
        <p:spPr>
          <a:xfrm>
            <a:off x="1236475" y="1187188"/>
            <a:ext cx="7200000" cy="1882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b="1" lang="en-GB"/>
              <a:t>Begriffsbestimmungen und Definitionen </a:t>
            </a:r>
            <a:br>
              <a:rPr b="1" lang="en-GB"/>
            </a:br>
            <a:endParaRPr b="1"/>
          </a:p>
          <a:p>
            <a:pPr indent="-342900" lvl="0" marL="457200" rtl="0" algn="l">
              <a:spcBef>
                <a:spcPts val="0"/>
              </a:spcBef>
              <a:spcAft>
                <a:spcPts val="0"/>
              </a:spcAft>
              <a:buSzPts val="1800"/>
              <a:buChar char="●"/>
            </a:pPr>
            <a:r>
              <a:rPr lang="en-GB"/>
              <a:t>Definition und Erläuterung aller relevanten Begriffe </a:t>
            </a:r>
            <a:endParaRPr/>
          </a:p>
          <a:p>
            <a:pPr indent="457200" lvl="0" marL="0" rtl="0" algn="l">
              <a:spcBef>
                <a:spcPts val="1600"/>
              </a:spcBef>
              <a:spcAft>
                <a:spcPts val="0"/>
              </a:spcAft>
              <a:buNone/>
            </a:pPr>
            <a:r>
              <a:rPr lang="en-GB"/>
              <a:t>→ Vermeidung von Unklarheiten </a:t>
            </a:r>
            <a:endParaRPr/>
          </a:p>
          <a:p>
            <a:pPr indent="0" lvl="0" marL="0" rtl="0" algn="l">
              <a:spcBef>
                <a:spcPts val="1600"/>
              </a:spcBef>
              <a:spcAft>
                <a:spcPts val="1600"/>
              </a:spcAft>
              <a:buNone/>
            </a:pPr>
            <a:r>
              <a:t/>
            </a:r>
            <a:endParaRPr/>
          </a:p>
        </p:txBody>
      </p:sp>
      <p:sp>
        <p:nvSpPr>
          <p:cNvPr id="126" name="Google Shape;126;p30"/>
          <p:cNvSpPr txBox="1"/>
          <p:nvPr/>
        </p:nvSpPr>
        <p:spPr>
          <a:xfrm>
            <a:off x="1236475" y="3069700"/>
            <a:ext cx="7067100" cy="13365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1B2B68"/>
                </a:solidFill>
                <a:latin typeface="Open Sans"/>
                <a:ea typeface="Open Sans"/>
                <a:cs typeface="Open Sans"/>
                <a:sym typeface="Open Sans"/>
              </a:rPr>
              <a:t>Beispiel</a:t>
            </a:r>
            <a:br>
              <a:rPr b="1" lang="en-GB" sz="1800">
                <a:solidFill>
                  <a:srgbClr val="1B2B68"/>
                </a:solidFill>
                <a:latin typeface="Open Sans"/>
                <a:ea typeface="Open Sans"/>
                <a:cs typeface="Open Sans"/>
                <a:sym typeface="Open Sans"/>
              </a:rPr>
            </a:br>
            <a:endParaRPr b="1" sz="900">
              <a:solidFill>
                <a:srgbClr val="1B2B68"/>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500">
                <a:solidFill>
                  <a:srgbClr val="1B2B68"/>
                </a:solidFill>
                <a:latin typeface="Open Sans"/>
                <a:ea typeface="Open Sans"/>
                <a:cs typeface="Open Sans"/>
                <a:sym typeface="Open Sans"/>
              </a:rPr>
              <a:t>Schreibst du deine Hausarbeit z. B. über Digitalisierung in Familienunternehmen, solltest du dich mit den Begriffen ‚Digitalisierung’  und ‚Familienunternehmen’ auseinandersetzen.</a:t>
            </a:r>
            <a:endParaRPr sz="1500">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0D405F"/>
              </a:solidFill>
              <a:highlight>
                <a:srgbClr val="F9F9FB"/>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Hauptteil</a:t>
            </a:r>
            <a:endParaRPr/>
          </a:p>
        </p:txBody>
      </p:sp>
      <p:sp>
        <p:nvSpPr>
          <p:cNvPr id="132" name="Google Shape;132;p31"/>
          <p:cNvSpPr txBox="1"/>
          <p:nvPr>
            <p:ph idx="1" type="body"/>
          </p:nvPr>
        </p:nvSpPr>
        <p:spPr>
          <a:xfrm>
            <a:off x="1236475" y="1187188"/>
            <a:ext cx="7200000" cy="1882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2"/>
            </a:pPr>
            <a:r>
              <a:rPr b="1" lang="en-GB"/>
              <a:t>Theorien und Konzepte</a:t>
            </a:r>
            <a:br>
              <a:rPr b="1" lang="en-GB"/>
            </a:br>
            <a:endParaRPr b="1"/>
          </a:p>
          <a:p>
            <a:pPr indent="-342900" lvl="0" marL="457200" rtl="0" algn="l">
              <a:spcBef>
                <a:spcPts val="0"/>
              </a:spcBef>
              <a:spcAft>
                <a:spcPts val="0"/>
              </a:spcAft>
              <a:buSzPts val="1800"/>
              <a:buChar char="●"/>
            </a:pPr>
            <a:r>
              <a:rPr lang="en-GB"/>
              <a:t>Grundlage deiner Argumentation </a:t>
            </a:r>
            <a:endParaRPr/>
          </a:p>
          <a:p>
            <a:pPr indent="-342900" lvl="0" marL="457200" rtl="0" algn="l">
              <a:spcBef>
                <a:spcPts val="0"/>
              </a:spcBef>
              <a:spcAft>
                <a:spcPts val="0"/>
              </a:spcAft>
              <a:buSzPts val="1800"/>
              <a:buChar char="●"/>
            </a:pPr>
            <a:r>
              <a:rPr lang="en-GB"/>
              <a:t>wichtig, sämtliche Informationen mit Quellen zu belegen </a:t>
            </a:r>
            <a:endParaRPr/>
          </a:p>
          <a:p>
            <a:pPr indent="-342900" lvl="0" marL="457200" rtl="0" algn="l">
              <a:spcBef>
                <a:spcPts val="0"/>
              </a:spcBef>
              <a:spcAft>
                <a:spcPts val="0"/>
              </a:spcAft>
              <a:buSzPts val="1800"/>
              <a:buChar char="●"/>
            </a:pPr>
            <a:r>
              <a:rPr lang="en-GB"/>
              <a:t>verwende einen einheitlichen Zitierstil </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