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embeddedFontLst>
    <p:embeddedFont>
      <p:font typeface="Work Sans"/>
      <p:regular r:id="rId22"/>
      <p:bold r:id="rId23"/>
      <p:italic r:id="rId24"/>
      <p:boldItalic r:id="rId25"/>
    </p:embeddedFont>
    <p:embeddedFont>
      <p:font typeface="Open Sans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6B76648-21D0-4450-A335-D29A1F8D1857}">
  <a:tblStyle styleId="{A6B76648-21D0-4450-A335-D29A1F8D18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WorkSans-regular.fntdata"/><Relationship Id="rId21" Type="http://schemas.openxmlformats.org/officeDocument/2006/relationships/slide" Target="slides/slide15.xml"/><Relationship Id="rId24" Type="http://schemas.openxmlformats.org/officeDocument/2006/relationships/font" Target="fonts/WorkSans-italic.fntdata"/><Relationship Id="rId23" Type="http://schemas.openxmlformats.org/officeDocument/2006/relationships/font" Target="fonts/Work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OpenSans-regular.fntdata"/><Relationship Id="rId25" Type="http://schemas.openxmlformats.org/officeDocument/2006/relationships/font" Target="fonts/WorkSans-boldItalic.fntdata"/><Relationship Id="rId28" Type="http://schemas.openxmlformats.org/officeDocument/2006/relationships/font" Target="fonts/OpenSans-italic.fntdata"/><Relationship Id="rId27" Type="http://schemas.openxmlformats.org/officeDocument/2006/relationships/font" Target="fonts/OpenSans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OpenSans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ribbr.fr/elements-linguistiques/passe-compose/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52ca87fa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52ca87fa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Ces diapositives de cours sont basées sur l’article de Scribbr : </a:t>
            </a:r>
            <a:r>
              <a:rPr lang="en-GB" u="sng">
                <a:solidFill>
                  <a:schemeClr val="hlink"/>
                </a:solidFill>
                <a:hlinkClick r:id="rId2"/>
              </a:rPr>
              <a:t>https://www.scribbr.fr/elements-linguistiques/passe-compose/</a:t>
            </a:r>
            <a:r>
              <a:rPr lang="en-GB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Comment modifier cette présentation ?</a:t>
            </a:r>
            <a:endParaRPr b="1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GB"/>
              <a:t>Cliquez sur « Fichier » dans le coin supérieur gauche.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GB"/>
              <a:t>Cliquez sur « Faire une copie »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GB"/>
              <a:t>Sélectionnez « Présentation entière »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GB"/>
              <a:t>Enregistrez la présentation dans votre Google Drive personnel.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GB"/>
              <a:t>Vous pouvez maintenant modifier la copie de cette présentation 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52ca87fa9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52ca87fa9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52ca87fa9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52ca87fa9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52ca87fa9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752ca87fa9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52ca87fa9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52ca87fa9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52ca87fa9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52ca87fa9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52ca87fa9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52ca87fa9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e89af7d6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e89af7d6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52ca87fa9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52ca87fa9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52ca87fa9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52ca87fa9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52ca87fa9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52ca87fa9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52ca87fa9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52ca87fa9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52ca87fa9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52ca87fa9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52ca87fa9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52ca87fa9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52ca87fa9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52ca87fa9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b="1"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" type="body"/>
          </p:nvPr>
        </p:nvSpPr>
        <p:spPr>
          <a:xfrm>
            <a:off x="934075" y="1152475"/>
            <a:ext cx="324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11"/>
          <p:cNvSpPr txBox="1"/>
          <p:nvPr>
            <p:ph idx="2" type="body"/>
          </p:nvPr>
        </p:nvSpPr>
        <p:spPr>
          <a:xfrm>
            <a:off x="4894075" y="1152475"/>
            <a:ext cx="324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 (dark)">
  <p:cSld name="TITLE_ONL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972000" y="555600"/>
            <a:ext cx="3240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972000" y="1389600"/>
            <a:ext cx="3240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 (dark)">
  <p:cSld name="ONE_COLUMN_TEXT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type="title"/>
          </p:nvPr>
        </p:nvSpPr>
        <p:spPr>
          <a:xfrm>
            <a:off x="972000" y="555600"/>
            <a:ext cx="3240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0" name="Google Shape;50;p15"/>
          <p:cNvSpPr txBox="1"/>
          <p:nvPr>
            <p:ph idx="1" type="body"/>
          </p:nvPr>
        </p:nvSpPr>
        <p:spPr>
          <a:xfrm>
            <a:off x="972000" y="1389600"/>
            <a:ext cx="3240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6"/>
          <p:cNvSpPr txBox="1"/>
          <p:nvPr>
            <p:ph type="title"/>
          </p:nvPr>
        </p:nvSpPr>
        <p:spPr>
          <a:xfrm>
            <a:off x="488100" y="1233175"/>
            <a:ext cx="36000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4" name="Google Shape;54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1800"/>
              <a:buNone/>
              <a:defRPr>
                <a:solidFill>
                  <a:srgbClr val="707DA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55" name="Google Shape;55;p16"/>
          <p:cNvSpPr txBox="1"/>
          <p:nvPr>
            <p:ph idx="2" type="body"/>
          </p:nvPr>
        </p:nvSpPr>
        <p:spPr>
          <a:xfrm>
            <a:off x="5058000" y="724075"/>
            <a:ext cx="3600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/>
          <p:nvPr>
            <p:ph idx="1" type="body"/>
          </p:nvPr>
        </p:nvSpPr>
        <p:spPr>
          <a:xfrm>
            <a:off x="972000" y="4230575"/>
            <a:ext cx="54000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 (dark)">
  <p:cSld name="CAPTION_ONL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idx="1" type="body"/>
          </p:nvPr>
        </p:nvSpPr>
        <p:spPr>
          <a:xfrm>
            <a:off x="972000" y="4230575"/>
            <a:ext cx="54000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/>
          <p:nvPr>
            <p:ph hasCustomPrompt="1" type="title"/>
          </p:nvPr>
        </p:nvSpPr>
        <p:spPr>
          <a:xfrm>
            <a:off x="972000" y="1106125"/>
            <a:ext cx="72000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2" name="Google Shape;62;p19"/>
          <p:cNvSpPr txBox="1"/>
          <p:nvPr>
            <p:ph idx="1" type="body"/>
          </p:nvPr>
        </p:nvSpPr>
        <p:spPr>
          <a:xfrm>
            <a:off x="972000" y="3152225"/>
            <a:ext cx="7200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1800"/>
              <a:buChar char="●"/>
              <a:defRPr>
                <a:solidFill>
                  <a:srgbClr val="707DA7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●"/>
              <a:defRPr>
                <a:solidFill>
                  <a:srgbClr val="707DA7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●"/>
              <a:defRPr>
                <a:solidFill>
                  <a:srgbClr val="707DA7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 (dark)">
  <p:cSld name="BIG_NUMBER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 txBox="1"/>
          <p:nvPr>
            <p:ph hasCustomPrompt="1" type="title"/>
          </p:nvPr>
        </p:nvSpPr>
        <p:spPr>
          <a:xfrm>
            <a:off x="972000" y="1106125"/>
            <a:ext cx="72000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5" name="Google Shape;65;p20"/>
          <p:cNvSpPr txBox="1"/>
          <p:nvPr>
            <p:ph idx="1" type="body"/>
          </p:nvPr>
        </p:nvSpPr>
        <p:spPr>
          <a:xfrm>
            <a:off x="972000" y="3152225"/>
            <a:ext cx="7200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 (dark)">
  <p:cSld name="TITLE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(dark)">
  <p:cSld name="BLANK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with Scotty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ctrTitle"/>
          </p:nvPr>
        </p:nvSpPr>
        <p:spPr>
          <a:xfrm>
            <a:off x="732925" y="1545450"/>
            <a:ext cx="43200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b="1"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pic>
        <p:nvPicPr>
          <p:cNvPr id="16" name="Google Shape;1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0425" y="454775"/>
            <a:ext cx="3445475" cy="624455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/>
          <p:nvPr>
            <p:ph idx="1" type="subTitle"/>
          </p:nvPr>
        </p:nvSpPr>
        <p:spPr>
          <a:xfrm rot="-449582">
            <a:off x="5658998" y="2283747"/>
            <a:ext cx="2861838" cy="501423"/>
          </a:xfrm>
          <a:prstGeom prst="rect">
            <a:avLst/>
          </a:prstGeom>
        </p:spPr>
        <p:txBody>
          <a:bodyPr anchorCtr="0" anchor="b" bIns="0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/>
        </p:txBody>
      </p:sp>
      <p:sp>
        <p:nvSpPr>
          <p:cNvPr id="18" name="Google Shape;18;p4"/>
          <p:cNvSpPr txBox="1"/>
          <p:nvPr>
            <p:ph idx="2" type="subTitle"/>
          </p:nvPr>
        </p:nvSpPr>
        <p:spPr>
          <a:xfrm rot="-449892">
            <a:off x="5695787" y="2800290"/>
            <a:ext cx="2862175" cy="474779"/>
          </a:xfrm>
          <a:prstGeom prst="rect">
            <a:avLst/>
          </a:prstGeom>
        </p:spPr>
        <p:txBody>
          <a:bodyPr anchorCtr="0" anchor="t" bIns="91425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 (dark)">
  <p:cSld name="SECTION_HEADER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 (dark)">
  <p:cSld name="TITLE_AND_BODY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, title and body">
  <p:cSld name="TITLE_AND_BODY_1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idx="1" type="body"/>
          </p:nvPr>
        </p:nvSpPr>
        <p:spPr>
          <a:xfrm>
            <a:off x="934075" y="1536475"/>
            <a:ext cx="7200000" cy="30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type="title"/>
          </p:nvPr>
        </p:nvSpPr>
        <p:spPr>
          <a:xfrm>
            <a:off x="972000" y="7997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subTitle"/>
          </p:nvPr>
        </p:nvSpPr>
        <p:spPr>
          <a:xfrm>
            <a:off x="972000" y="445625"/>
            <a:ext cx="7200000" cy="4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, title and body 1">
  <p:cSld name="TITLE_AND_BODY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idx="1" type="body"/>
          </p:nvPr>
        </p:nvSpPr>
        <p:spPr>
          <a:xfrm>
            <a:off x="934075" y="1536475"/>
            <a:ext cx="7200000" cy="30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10"/>
          <p:cNvSpPr txBox="1"/>
          <p:nvPr>
            <p:ph type="title"/>
          </p:nvPr>
        </p:nvSpPr>
        <p:spPr>
          <a:xfrm>
            <a:off x="972000" y="7997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2" type="subTitle"/>
          </p:nvPr>
        </p:nvSpPr>
        <p:spPr>
          <a:xfrm>
            <a:off x="972000" y="445625"/>
            <a:ext cx="7200000" cy="4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23" Type="http://schemas.openxmlformats.org/officeDocument/2006/relationships/theme" Target="../theme/theme1.xml"/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Open Sans"/>
              <a:buNone/>
              <a:defRPr b="1" sz="2800">
                <a:solidFill>
                  <a:srgbClr val="202F6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B68"/>
              </a:buClr>
              <a:buSzPts val="1800"/>
              <a:buFont typeface="Open Sans"/>
              <a:buChar char="●"/>
              <a:defRPr sz="1800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●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●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3"/>
          <p:cNvSpPr txBox="1"/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 passé composé</a:t>
            </a:r>
            <a:endParaRPr/>
          </a:p>
        </p:txBody>
      </p:sp>
      <p:sp>
        <p:nvSpPr>
          <p:cNvPr id="73" name="Google Shape;73;p23"/>
          <p:cNvSpPr txBox="1"/>
          <p:nvPr>
            <p:ph idx="1" type="subTitle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 cours complet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2"/>
          <p:cNvSpPr txBox="1"/>
          <p:nvPr>
            <p:ph type="ctrTitle"/>
          </p:nvPr>
        </p:nvSpPr>
        <p:spPr>
          <a:xfrm>
            <a:off x="513825" y="315950"/>
            <a:ext cx="81945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3 - Quand utiliser l’auxiliaire être ou avoir ? </a:t>
            </a:r>
            <a:endParaRPr sz="2800"/>
          </a:p>
        </p:txBody>
      </p:sp>
      <p:sp>
        <p:nvSpPr>
          <p:cNvPr id="126" name="Google Shape;126;p32"/>
          <p:cNvSpPr txBox="1"/>
          <p:nvPr>
            <p:ph idx="1" type="subTitle"/>
          </p:nvPr>
        </p:nvSpPr>
        <p:spPr>
          <a:xfrm>
            <a:off x="736500" y="1139850"/>
            <a:ext cx="8194500" cy="3835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L’auxiliaire avoir est majoritairement utilisé au passé composé.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L’auxiliaire être est utilisé pour les verbes pronominaux et les verbes suivants, ainsi que leurs composés (venir/revenir) :</a:t>
            </a:r>
            <a:endParaRPr sz="20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naître, décéder, mourir, devenir,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aller, venir, retourner,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partir, arriver, 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monter, descendre,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entrer, sortir, 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passer, rester,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Apparaître,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tomber.</a:t>
            </a:r>
            <a:endParaRPr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3"/>
          <p:cNvSpPr txBox="1"/>
          <p:nvPr>
            <p:ph type="ctrTitle"/>
          </p:nvPr>
        </p:nvSpPr>
        <p:spPr>
          <a:xfrm>
            <a:off x="374400" y="2188650"/>
            <a:ext cx="8395200" cy="76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4 - Comment accorder le passé composé ?</a:t>
            </a:r>
            <a:endParaRPr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4"/>
          <p:cNvSpPr txBox="1"/>
          <p:nvPr>
            <p:ph type="ctrTitle"/>
          </p:nvPr>
        </p:nvSpPr>
        <p:spPr>
          <a:xfrm>
            <a:off x="513825" y="315950"/>
            <a:ext cx="81945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4 - Comment accorder le passé composé ?</a:t>
            </a:r>
            <a:endParaRPr sz="2800"/>
          </a:p>
        </p:txBody>
      </p:sp>
      <p:sp>
        <p:nvSpPr>
          <p:cNvPr id="137" name="Google Shape;137;p34"/>
          <p:cNvSpPr txBox="1"/>
          <p:nvPr>
            <p:ph idx="1" type="subTitle"/>
          </p:nvPr>
        </p:nvSpPr>
        <p:spPr>
          <a:xfrm>
            <a:off x="736500" y="1139850"/>
            <a:ext cx="8194500" cy="3835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Avec l’auxiliaire être, on accorde en genre et en nombre avec le sujet.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Exemples :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La pluie est tombé</a:t>
            </a:r>
            <a:r>
              <a:rPr lang="en-GB" sz="2000">
                <a:highlight>
                  <a:srgbClr val="FFF2CC"/>
                </a:highlight>
              </a:rPr>
              <a:t>e</a:t>
            </a:r>
            <a:r>
              <a:rPr lang="en-GB" sz="2000"/>
              <a:t> ce matin.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Hier, les escargots sont sorti</a:t>
            </a:r>
            <a:r>
              <a:rPr lang="en-GB" sz="2000">
                <a:highlight>
                  <a:srgbClr val="FFF2CC"/>
                </a:highlight>
              </a:rPr>
              <a:t>s</a:t>
            </a:r>
            <a:r>
              <a:rPr lang="en-GB" sz="2000"/>
              <a:t> sous la pluie. 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Le petit garçon est entr</a:t>
            </a:r>
            <a:r>
              <a:rPr lang="en-GB" sz="2000">
                <a:highlight>
                  <a:srgbClr val="FFF2CC"/>
                </a:highlight>
              </a:rPr>
              <a:t>é</a:t>
            </a:r>
            <a:r>
              <a:rPr lang="en-GB" sz="2000"/>
              <a:t> par la grande porte.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5"/>
          <p:cNvSpPr txBox="1"/>
          <p:nvPr>
            <p:ph type="ctrTitle"/>
          </p:nvPr>
        </p:nvSpPr>
        <p:spPr>
          <a:xfrm>
            <a:off x="513825" y="315950"/>
            <a:ext cx="81945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4 - Comment accorder le passé composé ?</a:t>
            </a:r>
            <a:endParaRPr sz="2800"/>
          </a:p>
        </p:txBody>
      </p:sp>
      <p:sp>
        <p:nvSpPr>
          <p:cNvPr id="143" name="Google Shape;143;p35"/>
          <p:cNvSpPr txBox="1"/>
          <p:nvPr>
            <p:ph idx="1" type="subTitle"/>
          </p:nvPr>
        </p:nvSpPr>
        <p:spPr>
          <a:xfrm>
            <a:off x="736500" y="1139850"/>
            <a:ext cx="8194500" cy="3835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Avec l’auxiliaire avoir, on accorde le participe passé en genre et en nombre avec le complément d’objet direct </a:t>
            </a:r>
            <a:r>
              <a:rPr lang="en-GB" sz="2000" u="sng"/>
              <a:t>uniquement s’il est positionné avant le verbe.</a:t>
            </a:r>
            <a:endParaRPr sz="2000" u="sng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Exemples :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Il a sorti </a:t>
            </a:r>
            <a:r>
              <a:rPr lang="en-GB" sz="2000" u="sng"/>
              <a:t>sa chienne</a:t>
            </a:r>
            <a:r>
              <a:rPr lang="en-GB" sz="2000"/>
              <a:t>. (COD après le verbe, pas d’accord)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Il </a:t>
            </a:r>
            <a:r>
              <a:rPr lang="en-GB" sz="2000">
                <a:highlight>
                  <a:srgbClr val="FFF2CC"/>
                </a:highlight>
              </a:rPr>
              <a:t>l</a:t>
            </a:r>
            <a:r>
              <a:rPr lang="en-GB" sz="2000"/>
              <a:t>’a sorti</a:t>
            </a:r>
            <a:r>
              <a:rPr lang="en-GB" sz="2000">
                <a:highlight>
                  <a:srgbClr val="FFF2CC"/>
                </a:highlight>
              </a:rPr>
              <a:t>e</a:t>
            </a:r>
            <a:r>
              <a:rPr lang="en-GB" sz="2000"/>
              <a:t>. (COD avant le verbe, accord avec le COD, ici “la chienne” étant sous-entendue)</a:t>
            </a:r>
            <a:endParaRPr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6"/>
          <p:cNvSpPr txBox="1"/>
          <p:nvPr>
            <p:ph type="ctrTitle"/>
          </p:nvPr>
        </p:nvSpPr>
        <p:spPr>
          <a:xfrm>
            <a:off x="513825" y="315950"/>
            <a:ext cx="81945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4 - Comment accorder le passé composé ?</a:t>
            </a:r>
            <a:endParaRPr sz="2800"/>
          </a:p>
        </p:txBody>
      </p:sp>
      <p:sp>
        <p:nvSpPr>
          <p:cNvPr id="149" name="Google Shape;149;p36"/>
          <p:cNvSpPr txBox="1"/>
          <p:nvPr>
            <p:ph idx="1" type="subTitle"/>
          </p:nvPr>
        </p:nvSpPr>
        <p:spPr>
          <a:xfrm>
            <a:off x="736500" y="1139850"/>
            <a:ext cx="8194500" cy="3835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Avec les verbes pronominaux :</a:t>
            </a:r>
            <a:endParaRPr sz="2000"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Le participe passé s’accorde généralement en genre et en nombre avec le sujet.</a:t>
            </a:r>
            <a:endParaRPr sz="2000"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Le participe passé peut aussi s’accorder avec le complément d’objet direct, mais uniquement s’il est placé avant le verbe.</a:t>
            </a:r>
            <a:endParaRPr sz="2000"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Le participe passé ne s’accorde pas avec un complément d’objet placé après le verbe ou avec un complément d’objet indirect.</a:t>
            </a: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7"/>
          <p:cNvSpPr txBox="1"/>
          <p:nvPr>
            <p:ph type="ctrTitle"/>
          </p:nvPr>
        </p:nvSpPr>
        <p:spPr>
          <a:xfrm>
            <a:off x="374400" y="2188650"/>
            <a:ext cx="8395200" cy="76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Voilà, vous connaissez désormais les grandes lignes du passé composé !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4"/>
          <p:cNvSpPr txBox="1"/>
          <p:nvPr>
            <p:ph type="ctrTitle"/>
          </p:nvPr>
        </p:nvSpPr>
        <p:spPr>
          <a:xfrm>
            <a:off x="513825" y="315950"/>
            <a:ext cx="41448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Sommaire</a:t>
            </a:r>
            <a:endParaRPr sz="2800"/>
          </a:p>
        </p:txBody>
      </p:sp>
      <p:sp>
        <p:nvSpPr>
          <p:cNvPr id="79" name="Google Shape;79;p24"/>
          <p:cNvSpPr txBox="1"/>
          <p:nvPr>
            <p:ph idx="1" type="subTitle"/>
          </p:nvPr>
        </p:nvSpPr>
        <p:spPr>
          <a:xfrm>
            <a:off x="972000" y="1341325"/>
            <a:ext cx="7200000" cy="225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/>
              <a:t>1 - Qu’est-ce que le passé composé ?</a:t>
            </a:r>
            <a:endParaRPr sz="2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/>
              <a:t>2 - Comment construire le passé composé ?</a:t>
            </a:r>
            <a:endParaRPr sz="2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/>
              <a:t>3 - Quand utilise-t-on l’auxiliaire être ou avoir ?</a:t>
            </a:r>
            <a:endParaRPr sz="2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/>
              <a:t>4 - Comment accorder le passé composé ? </a:t>
            </a:r>
            <a:endParaRPr sz="2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5"/>
          <p:cNvSpPr txBox="1"/>
          <p:nvPr>
            <p:ph type="ctrTitle"/>
          </p:nvPr>
        </p:nvSpPr>
        <p:spPr>
          <a:xfrm>
            <a:off x="374400" y="2188650"/>
            <a:ext cx="8395200" cy="76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1 - Qu’est-ce que le passé composé ?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6"/>
          <p:cNvSpPr txBox="1"/>
          <p:nvPr>
            <p:ph type="ctrTitle"/>
          </p:nvPr>
        </p:nvSpPr>
        <p:spPr>
          <a:xfrm>
            <a:off x="513825" y="315950"/>
            <a:ext cx="81945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1 - Qu’est-ce que le passé composé ?</a:t>
            </a:r>
            <a:endParaRPr sz="2800"/>
          </a:p>
        </p:txBody>
      </p:sp>
      <p:sp>
        <p:nvSpPr>
          <p:cNvPr id="90" name="Google Shape;90;p26"/>
          <p:cNvSpPr txBox="1"/>
          <p:nvPr>
            <p:ph idx="1" type="subTitle"/>
          </p:nvPr>
        </p:nvSpPr>
        <p:spPr>
          <a:xfrm>
            <a:off x="741975" y="1493725"/>
            <a:ext cx="7671000" cy="3734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Le passé composé est un temps de l’indicatif (le mode de la réalité). Il exprime généralement une action courte et terminée dans le passé.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Il est le temps du passé le plus proche du présent.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Exemple : 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Je </a:t>
            </a:r>
            <a:r>
              <a:rPr lang="en-GB" sz="2000">
                <a:highlight>
                  <a:srgbClr val="FFF2CC"/>
                </a:highlight>
              </a:rPr>
              <a:t>suis allée </a:t>
            </a:r>
            <a:r>
              <a:rPr lang="en-GB" sz="2000"/>
              <a:t>au restaurant hier.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7"/>
          <p:cNvSpPr txBox="1"/>
          <p:nvPr>
            <p:ph type="ctrTitle"/>
          </p:nvPr>
        </p:nvSpPr>
        <p:spPr>
          <a:xfrm>
            <a:off x="374400" y="2188650"/>
            <a:ext cx="8395200" cy="76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2 - Comment construire le passé composé ?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8"/>
          <p:cNvSpPr txBox="1"/>
          <p:nvPr>
            <p:ph type="ctrTitle"/>
          </p:nvPr>
        </p:nvSpPr>
        <p:spPr>
          <a:xfrm>
            <a:off x="513825" y="315950"/>
            <a:ext cx="81945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2 - Comment construire le passé composé ?</a:t>
            </a:r>
            <a:endParaRPr sz="2800"/>
          </a:p>
        </p:txBody>
      </p:sp>
      <p:sp>
        <p:nvSpPr>
          <p:cNvPr id="101" name="Google Shape;101;p28"/>
          <p:cNvSpPr txBox="1"/>
          <p:nvPr>
            <p:ph idx="1" type="subTitle"/>
          </p:nvPr>
        </p:nvSpPr>
        <p:spPr>
          <a:xfrm>
            <a:off x="741975" y="1493725"/>
            <a:ext cx="7671000" cy="3734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Le passé composé se forme avec l’auxiliaire être ou avoir conjugué au présent suivi du participe passé du verbe conjugué.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Exemples : 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J’</a:t>
            </a:r>
            <a:r>
              <a:rPr lang="en-GB" sz="2000">
                <a:highlight>
                  <a:srgbClr val="FFF2CC"/>
                </a:highlight>
              </a:rPr>
              <a:t>ai appris</a:t>
            </a:r>
            <a:r>
              <a:rPr lang="en-GB" sz="2000"/>
              <a:t> à nager. 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Tu </a:t>
            </a:r>
            <a:r>
              <a:rPr lang="en-GB" sz="2000">
                <a:highlight>
                  <a:srgbClr val="FFF2CC"/>
                </a:highlight>
              </a:rPr>
              <a:t>es partie</a:t>
            </a:r>
            <a:r>
              <a:rPr lang="en-GB" sz="2000"/>
              <a:t> sans lui.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9"/>
          <p:cNvSpPr txBox="1"/>
          <p:nvPr>
            <p:ph type="ctrTitle"/>
          </p:nvPr>
        </p:nvSpPr>
        <p:spPr>
          <a:xfrm>
            <a:off x="513825" y="315950"/>
            <a:ext cx="81945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2 - Comment construire le passé composé ?</a:t>
            </a:r>
            <a:endParaRPr sz="2800"/>
          </a:p>
        </p:txBody>
      </p:sp>
      <p:sp>
        <p:nvSpPr>
          <p:cNvPr id="107" name="Google Shape;107;p29"/>
          <p:cNvSpPr txBox="1"/>
          <p:nvPr>
            <p:ph idx="1" type="subTitle"/>
          </p:nvPr>
        </p:nvSpPr>
        <p:spPr>
          <a:xfrm>
            <a:off x="741975" y="1493725"/>
            <a:ext cx="7671000" cy="3734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Le participe passé se construit selon le groupe du verbe conjugué.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graphicFrame>
        <p:nvGraphicFramePr>
          <p:cNvPr id="108" name="Google Shape;108;p29"/>
          <p:cNvGraphicFramePr/>
          <p:nvPr/>
        </p:nvGraphicFramePr>
        <p:xfrm>
          <a:off x="991575" y="284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{A6B76648-21D0-4450-A335-D29A1F8D1857}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dk1"/>
                          </a:solidFill>
                        </a:rPr>
                        <a:t>Verbes du 1er groupe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dk1"/>
                          </a:solidFill>
                        </a:rPr>
                        <a:t>Verbes du 2e groupe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dk1"/>
                          </a:solidFill>
                        </a:rPr>
                        <a:t>Verbes du 3e groupe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Forment leur participe passé en -é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Forment leur participe passé en -i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Forment leur participe passé de façon irrégulière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Mangé, réparé, gloussé, etc.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Fini, abouti, minci, etc.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Mordu, contraint, dit, etc.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0"/>
          <p:cNvSpPr txBox="1"/>
          <p:nvPr>
            <p:ph type="ctrTitle"/>
          </p:nvPr>
        </p:nvSpPr>
        <p:spPr>
          <a:xfrm>
            <a:off x="513825" y="315950"/>
            <a:ext cx="81945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2 - Comment construire le passé composé ?</a:t>
            </a:r>
            <a:endParaRPr sz="2800"/>
          </a:p>
        </p:txBody>
      </p:sp>
      <p:sp>
        <p:nvSpPr>
          <p:cNvPr id="114" name="Google Shape;114;p30"/>
          <p:cNvSpPr txBox="1"/>
          <p:nvPr>
            <p:ph idx="1" type="subTitle"/>
          </p:nvPr>
        </p:nvSpPr>
        <p:spPr>
          <a:xfrm>
            <a:off x="736500" y="1139850"/>
            <a:ext cx="7671000" cy="8940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À titre d’exemple, voici un tableau de conjugaison du passé composé.</a:t>
            </a:r>
            <a:endParaRPr sz="2000"/>
          </a:p>
        </p:txBody>
      </p:sp>
      <p:graphicFrame>
        <p:nvGraphicFramePr>
          <p:cNvPr id="115" name="Google Shape;115;p30"/>
          <p:cNvGraphicFramePr/>
          <p:nvPr/>
        </p:nvGraphicFramePr>
        <p:xfrm>
          <a:off x="762975" y="2203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{A6B76648-21D0-4450-A335-D29A1F8D1857}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dk1"/>
                          </a:solidFill>
                        </a:rPr>
                        <a:t>Personnes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dk1"/>
                          </a:solidFill>
                        </a:rPr>
                        <a:t>Auxiliaire avoir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dk1"/>
                          </a:solidFill>
                        </a:rPr>
                        <a:t>Auxiliaire être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Je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J’ai mangé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Je suis né(e)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Tu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Tu as mangé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Tu es né(e)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Il, elle, on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Il, elle, on a mangé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Il, elle, on est né(e)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Nous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Nous avons mangé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Nous sommes né(e)s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Vous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Vous avez mangé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Vous êtes né(e)(s)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Ils, elles, eux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Ils, elles, eux ont mangé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Ils, elles, eux sont né(e)s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1"/>
          <p:cNvSpPr txBox="1"/>
          <p:nvPr>
            <p:ph type="ctrTitle"/>
          </p:nvPr>
        </p:nvSpPr>
        <p:spPr>
          <a:xfrm>
            <a:off x="374400" y="2188650"/>
            <a:ext cx="8395200" cy="76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3 - Quand utiliser l’auxiliaire être ou avoir ?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cribbr">
  <a:themeElements>
    <a:clrScheme name="Simple Light">
      <a:dk1>
        <a:srgbClr val="202F66"/>
      </a:dk1>
      <a:lt1>
        <a:srgbClr val="FFFFFF"/>
      </a:lt1>
      <a:dk2>
        <a:srgbClr val="15204F"/>
      </a:dk2>
      <a:lt2>
        <a:srgbClr val="F9F9FB"/>
      </a:lt2>
      <a:accent1>
        <a:srgbClr val="FC5216"/>
      </a:accent1>
      <a:accent2>
        <a:srgbClr val="18CDBB"/>
      </a:accent2>
      <a:accent3>
        <a:srgbClr val="BE59BE"/>
      </a:accent3>
      <a:accent4>
        <a:srgbClr val="92C65A"/>
      </a:accent4>
      <a:accent5>
        <a:srgbClr val="FFC107"/>
      </a:accent5>
      <a:accent6>
        <a:srgbClr val="FF6562"/>
      </a:accent6>
      <a:hlink>
        <a:srgbClr val="1F80E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